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61" r:id="rId3"/>
    <p:sldId id="27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91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9DC9F-64C8-4D73-A35E-45A0111E0BBD}" type="datetimeFigureOut">
              <a:rPr lang="en-US" smtClean="0"/>
              <a:pPr/>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AF739-FBC9-4518-8E51-6C284A7696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AF739-FBC9-4518-8E51-6C284A7696CD}" type="slidenum">
              <a:rPr lang="en-US" smtClean="0"/>
              <a:pPr/>
              <a:t>15</a:t>
            </a:fld>
            <a:endParaRPr lang="en-US"/>
          </a:p>
        </p:txBody>
      </p:sp>
    </p:spTree>
    <p:extLst>
      <p:ext uri="{BB962C8B-B14F-4D97-AF65-F5344CB8AC3E}">
        <p14:creationId xmlns:p14="http://schemas.microsoft.com/office/powerpoint/2010/main" val="273028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39EC8A-D484-4A5D-83E7-BBCC13ADC628}"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9EC8A-D484-4A5D-83E7-BBCC13ADC628}"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9EC8A-D484-4A5D-83E7-BBCC13ADC628}"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9EC8A-D484-4A5D-83E7-BBCC13ADC628}"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39EC8A-D484-4A5D-83E7-BBCC13ADC628}"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39EC8A-D484-4A5D-83E7-BBCC13ADC628}"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39EC8A-D484-4A5D-83E7-BBCC13ADC628}"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39EC8A-D484-4A5D-83E7-BBCC13ADC628}"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9EC8A-D484-4A5D-83E7-BBCC13ADC628}"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9EC8A-D484-4A5D-83E7-BBCC13ADC628}"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9EC8A-D484-4A5D-83E7-BBCC13ADC628}"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2A6CD-2B4D-46B3-94A6-E955CA786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9EC8A-D484-4A5D-83E7-BBCC13ADC628}"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2A6CD-2B4D-46B3-94A6-E955CA786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mailto:ssurface@nc-cada.org" TargetMode="Externa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4" Type="http://schemas.openxmlformats.org/officeDocument/2006/relationships/package" Target="../embeddings/Microsoft_Word_Document.docx"/><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br>
              <a:rPr lang="en-US" dirty="0"/>
            </a:br>
            <a:br>
              <a:rPr lang="en-US" dirty="0"/>
            </a:br>
            <a:r>
              <a:rPr lang="en-US" dirty="0"/>
              <a:t>                          </a:t>
            </a:r>
          </a:p>
        </p:txBody>
      </p:sp>
      <p:sp>
        <p:nvSpPr>
          <p:cNvPr id="3" name="Subtitle 2"/>
          <p:cNvSpPr>
            <a:spLocks noGrp="1"/>
          </p:cNvSpPr>
          <p:nvPr>
            <p:ph type="subTitle" idx="1"/>
          </p:nvPr>
        </p:nvSpPr>
        <p:spPr>
          <a:xfrm>
            <a:off x="1366791" y="4495800"/>
            <a:ext cx="6400800" cy="2057400"/>
          </a:xfrm>
        </p:spPr>
        <p:txBody>
          <a:bodyPr>
            <a:normAutofit/>
          </a:bodyPr>
          <a:lstStyle/>
          <a:p>
            <a:endParaRPr lang="en-US" sz="1200" dirty="0">
              <a:solidFill>
                <a:schemeClr val="tx1"/>
              </a:solidFill>
            </a:endParaRPr>
          </a:p>
          <a:p>
            <a:r>
              <a:rPr lang="en-US" sz="3600" dirty="0">
                <a:solidFill>
                  <a:schemeClr val="tx1"/>
                </a:solidFill>
              </a:rPr>
              <a:t>Closing the Only Bank in Town</a:t>
            </a:r>
            <a:endParaRPr lang="en-US" sz="3600" i="1" dirty="0">
              <a:solidFill>
                <a:schemeClr val="tx1"/>
              </a:solidFill>
            </a:endParaRPr>
          </a:p>
          <a:p>
            <a:r>
              <a:rPr lang="en-US" sz="3600" dirty="0">
                <a:solidFill>
                  <a:schemeClr val="tx1"/>
                </a:solidFill>
              </a:rPr>
              <a:t>The Rich Square NC Experience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4099" y="304800"/>
            <a:ext cx="2726184" cy="189926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500" t="41667" r="13889" b="21666"/>
          <a:stretch/>
        </p:blipFill>
        <p:spPr>
          <a:xfrm>
            <a:off x="6172200" y="304800"/>
            <a:ext cx="2726184" cy="1899266"/>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0666" b="14889"/>
          <a:stretch/>
        </p:blipFill>
        <p:spPr>
          <a:xfrm>
            <a:off x="356957" y="304800"/>
            <a:ext cx="2726184" cy="1899266"/>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7812" t="18750" b="33334"/>
          <a:stretch/>
        </p:blipFill>
        <p:spPr>
          <a:xfrm>
            <a:off x="356957" y="2273607"/>
            <a:ext cx="2726184" cy="189926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2500" t="21111" b="12222"/>
          <a:stretch/>
        </p:blipFill>
        <p:spPr>
          <a:xfrm>
            <a:off x="6172200" y="2273607"/>
            <a:ext cx="2726184" cy="191313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2237" y="304799"/>
            <a:ext cx="2718046" cy="189926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6083" y="2273607"/>
            <a:ext cx="2726184" cy="1899268"/>
          </a:xfrm>
          <a:prstGeom prst="rect">
            <a:avLst/>
          </a:prstGeom>
        </p:spPr>
      </p:pic>
      <p:cxnSp>
        <p:nvCxnSpPr>
          <p:cNvPr id="17" name="Straight Connector 16"/>
          <p:cNvCxnSpPr/>
          <p:nvPr/>
        </p:nvCxnSpPr>
        <p:spPr>
          <a:xfrm>
            <a:off x="0" y="4343400"/>
            <a:ext cx="9144000" cy="0"/>
          </a:xfrm>
          <a:prstGeom prst="line">
            <a:avLst/>
          </a:prstGeom>
          <a:ln w="127000" cmpd="tri"/>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52400"/>
            <a:ext cx="9144000" cy="0"/>
          </a:xfrm>
          <a:prstGeom prst="line">
            <a:avLst/>
          </a:prstGeom>
          <a:ln w="127000" cmpd="tri"/>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learned (Cont.)</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Electronic banking was not an option for many of the customers:</a:t>
            </a:r>
          </a:p>
          <a:p>
            <a:endParaRPr lang="en-US" sz="1050" dirty="0"/>
          </a:p>
          <a:p>
            <a:pPr marL="514350" indent="-514350">
              <a:buFont typeface="+mj-lt"/>
              <a:buAutoNum type="arabicPeriod"/>
            </a:pPr>
            <a:r>
              <a:rPr lang="en-US" dirty="0"/>
              <a:t>Lack of connectivity-not everyone had access to or could afford internet service or hardware.</a:t>
            </a:r>
          </a:p>
          <a:p>
            <a:pPr marL="514350" indent="-514350">
              <a:buFont typeface="+mj-lt"/>
              <a:buAutoNum type="arabicPeriod"/>
            </a:pPr>
            <a:endParaRPr lang="en-US" sz="2000" dirty="0"/>
          </a:p>
          <a:p>
            <a:pPr marL="514350" indent="-514350">
              <a:buFont typeface="+mj-lt"/>
              <a:buAutoNum type="arabicPeriod"/>
            </a:pPr>
            <a:r>
              <a:rPr lang="en-US" dirty="0"/>
              <a:t>Computer skills were limited.</a:t>
            </a:r>
          </a:p>
          <a:p>
            <a:pPr marL="514350" indent="-514350">
              <a:buFont typeface="+mj-lt"/>
              <a:buAutoNum type="arabicPeriod"/>
            </a:pPr>
            <a:endParaRPr lang="en-US" sz="2000" dirty="0"/>
          </a:p>
          <a:p>
            <a:pPr marL="514350" indent="-514350">
              <a:buFont typeface="+mj-lt"/>
              <a:buAutoNum type="arabicPeriod"/>
            </a:pPr>
            <a:r>
              <a:rPr lang="en-US" dirty="0"/>
              <a:t>Customers did not think electronic banking was safe.</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learned (Cont.)</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a:t>An empty bank building was perceived as a symbol of a distressed town and would perpetuate a lack of hope. A plan to reuse the building was needed.</a:t>
            </a:r>
          </a:p>
          <a:p>
            <a:endParaRPr lang="en-US" sz="2600" dirty="0"/>
          </a:p>
          <a:p>
            <a:r>
              <a:rPr lang="en-US" dirty="0"/>
              <a:t>A full-service ATM was needed to serve businesses and residential customers.</a:t>
            </a:r>
          </a:p>
          <a:p>
            <a:endParaRPr lang="en-US" sz="2600" dirty="0"/>
          </a:p>
          <a:p>
            <a:r>
              <a:rPr lang="en-US" dirty="0"/>
              <a:t>Transportation was needed for customers, especially seniors who did not have transportation and who could not afford to pay someone to transport them to a bank.</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effectLst>
                  <a:outerShdw blurRad="38100" dist="38100" dir="2700000" algn="tl">
                    <a:srgbClr val="000000">
                      <a:alpha val="43137"/>
                    </a:srgbClr>
                  </a:outerShdw>
                </a:effectLst>
              </a:rPr>
              <a:t>Results </a:t>
            </a:r>
          </a:p>
        </p:txBody>
      </p:sp>
      <p:sp>
        <p:nvSpPr>
          <p:cNvPr id="3" name="Content Placeholder 2"/>
          <p:cNvSpPr>
            <a:spLocks noGrp="1"/>
          </p:cNvSpPr>
          <p:nvPr>
            <p:ph idx="1"/>
          </p:nvPr>
        </p:nvSpPr>
        <p:spPr>
          <a:xfrm>
            <a:off x="381000" y="1295400"/>
            <a:ext cx="8382000" cy="5105400"/>
          </a:xfrm>
        </p:spPr>
        <p:txBody>
          <a:bodyPr>
            <a:normAutofit lnSpcReduction="10000"/>
          </a:bodyPr>
          <a:lstStyle/>
          <a:p>
            <a:pPr marL="0" indent="0" algn="ctr">
              <a:buNone/>
            </a:pPr>
            <a:r>
              <a:rPr lang="en-US" sz="2800" b="1" dirty="0">
                <a:effectLst>
                  <a:outerShdw blurRad="38100" dist="38100" dir="2700000" algn="tl">
                    <a:srgbClr val="000000">
                      <a:alpha val="43137"/>
                    </a:srgbClr>
                  </a:outerShdw>
                </a:effectLst>
              </a:rPr>
              <a:t>We were not successful with strategies one and two:    </a:t>
            </a:r>
          </a:p>
          <a:p>
            <a:pPr marL="0" indent="0">
              <a:buNone/>
            </a:pPr>
            <a:endParaRPr lang="en-US" sz="2200" dirty="0"/>
          </a:p>
          <a:p>
            <a:pPr marL="514350" indent="-514350">
              <a:buFont typeface="+mj-lt"/>
              <a:buAutoNum type="arabicPeriod"/>
            </a:pPr>
            <a:r>
              <a:rPr lang="en-US" dirty="0"/>
              <a:t>Bank branch would close the end of October.     	- Different banking models were discussed 	  but were not feasible.</a:t>
            </a:r>
          </a:p>
          <a:p>
            <a:pPr marL="514350" indent="-514350">
              <a:buFont typeface="+mj-lt"/>
              <a:buAutoNum type="arabicPeriod"/>
            </a:pPr>
            <a:endParaRPr lang="en-US" sz="2200" dirty="0"/>
          </a:p>
          <a:p>
            <a:pPr marL="514350" indent="-514350">
              <a:buFont typeface="+mj-lt"/>
              <a:buAutoNum type="arabicPeriod"/>
            </a:pPr>
            <a:r>
              <a:rPr lang="en-US" dirty="0"/>
              <a:t>Another Bank for Rich Square was not  located.</a:t>
            </a:r>
          </a:p>
          <a:p>
            <a:pPr marL="514350" indent="-514350">
              <a:buAutoNum type="arabicPeriod" startAt="3"/>
            </a:pPr>
            <a:r>
              <a:rPr lang="en-US" dirty="0"/>
              <a:t>PNC would work with local community to</a:t>
            </a:r>
          </a:p>
          <a:p>
            <a:pPr marL="514350" indent="-514350">
              <a:buNone/>
            </a:pPr>
            <a:r>
              <a:rPr lang="en-US" dirty="0"/>
              <a:t>      lessen the impact of the Branch closing.   </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Plan</a:t>
            </a:r>
            <a:br>
              <a:rPr lang="en-US"/>
            </a:br>
            <a:r>
              <a:rPr lang="en-US"/>
              <a:t>Challenges become Opportunities</a:t>
            </a:r>
            <a:endParaRPr lang="en-US" dirty="0"/>
          </a:p>
        </p:txBody>
      </p:sp>
      <p:sp>
        <p:nvSpPr>
          <p:cNvPr id="3" name="Content Placeholder 2"/>
          <p:cNvSpPr>
            <a:spLocks noGrp="1"/>
          </p:cNvSpPr>
          <p:nvPr>
            <p:ph idx="1"/>
          </p:nvPr>
        </p:nvSpPr>
        <p:spPr/>
        <p:txBody>
          <a:bodyPr/>
          <a:lstStyle/>
          <a:p>
            <a:r>
              <a:rPr lang="en-US"/>
              <a:t>PNC would install a full-service ATM-local businesses needed to make daily deposits.</a:t>
            </a:r>
          </a:p>
          <a:p>
            <a:endParaRPr lang="en-US"/>
          </a:p>
          <a:p>
            <a:r>
              <a:rPr lang="en-US"/>
              <a:t>Transportation-PNC would provide vouchers for customers that needed transportation to the nearest Branch. This service would be provided through a regional public transportation system.</a:t>
            </a:r>
            <a:endParaRPr lang="en-US" dirty="0"/>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Plan </a:t>
            </a:r>
          </a:p>
        </p:txBody>
      </p:sp>
      <p:sp>
        <p:nvSpPr>
          <p:cNvPr id="3" name="Content Placeholder 2"/>
          <p:cNvSpPr>
            <a:spLocks noGrp="1"/>
          </p:cNvSpPr>
          <p:nvPr>
            <p:ph idx="1"/>
          </p:nvPr>
        </p:nvSpPr>
        <p:spPr/>
        <p:txBody>
          <a:bodyPr>
            <a:normAutofit fontScale="85000" lnSpcReduction="10000"/>
          </a:bodyPr>
          <a:lstStyle/>
          <a:p>
            <a:r>
              <a:rPr lang="en-US" dirty="0"/>
              <a:t>CADA would apply to the PNC Foundation for funding to establish a Community Connections Center to provide internet connectivity and financial literacy education for the community.  </a:t>
            </a:r>
          </a:p>
          <a:p>
            <a:endParaRPr lang="en-US" dirty="0"/>
          </a:p>
          <a:p>
            <a:r>
              <a:rPr lang="en-US" dirty="0"/>
              <a:t>This center would provide connectivity for those residents who did not have or who could not afford internet, or for whom internet service was not accessible.   </a:t>
            </a:r>
          </a:p>
          <a:p>
            <a:endParaRPr lang="en-US" dirty="0"/>
          </a:p>
          <a:p>
            <a:r>
              <a:rPr lang="en-US" dirty="0"/>
              <a:t>CADA has received a grant and the Center is open.</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43" t="38962" r="10145" b="20773"/>
          <a:stretch/>
        </p:blipFill>
        <p:spPr>
          <a:xfrm>
            <a:off x="4724400" y="3299619"/>
            <a:ext cx="4038600" cy="2948781"/>
          </a:xfrm>
          <a:prstGeom prst="rect">
            <a:avLst/>
          </a:prstGeom>
          <a:ln w="44450" cmpd="dbl">
            <a:solidFill>
              <a:schemeClr val="tx1"/>
            </a:solidFill>
          </a:ln>
        </p:spPr>
      </p:pic>
      <p:sp>
        <p:nvSpPr>
          <p:cNvPr id="2" name="Title 1"/>
          <p:cNvSpPr>
            <a:spLocks noGrp="1"/>
          </p:cNvSpPr>
          <p:nvPr>
            <p:ph type="title"/>
          </p:nvPr>
        </p:nvSpPr>
        <p:spPr>
          <a:xfrm>
            <a:off x="457200" y="274638"/>
            <a:ext cx="8229600" cy="868362"/>
          </a:xfrm>
        </p:spPr>
        <p:txBody>
          <a:bodyPr/>
          <a:lstStyle/>
          <a:p>
            <a:r>
              <a:rPr lang="en-US" b="1" dirty="0">
                <a:effectLst>
                  <a:outerShdw blurRad="38100" dist="38100" dir="2700000" algn="tl">
                    <a:srgbClr val="000000">
                      <a:alpha val="43137"/>
                    </a:srgbClr>
                  </a:outerShdw>
                </a:effectLst>
              </a:rPr>
              <a:t>The Plan (Cont.)</a:t>
            </a:r>
          </a:p>
        </p:txBody>
      </p:sp>
      <p:sp>
        <p:nvSpPr>
          <p:cNvPr id="3" name="Content Placeholder 2"/>
          <p:cNvSpPr>
            <a:spLocks noGrp="1"/>
          </p:cNvSpPr>
          <p:nvPr>
            <p:ph idx="1"/>
          </p:nvPr>
        </p:nvSpPr>
        <p:spPr>
          <a:xfrm>
            <a:off x="457200" y="1189037"/>
            <a:ext cx="8229600" cy="4525963"/>
          </a:xfrm>
        </p:spPr>
        <p:txBody>
          <a:bodyPr/>
          <a:lstStyle/>
          <a:p>
            <a:r>
              <a:rPr lang="en-US" dirty="0"/>
              <a:t>The Town of Rich Square needed a new Town Hall.  The Bank building was one of the best buildings in the town and was centrally located with the parking the Town needed. </a:t>
            </a:r>
          </a:p>
          <a:p>
            <a:endParaRPr lang="en-US" sz="2400" dirty="0"/>
          </a:p>
          <a:p>
            <a:r>
              <a:rPr lang="en-US" dirty="0"/>
              <a:t> PNC has agreed to </a:t>
            </a:r>
          </a:p>
          <a:p>
            <a:pPr marL="0" indent="0">
              <a:buNone/>
            </a:pPr>
            <a:r>
              <a:rPr lang="en-US" dirty="0"/>
              <a:t>     make the building </a:t>
            </a:r>
          </a:p>
          <a:p>
            <a:pPr marL="0" indent="0">
              <a:buNone/>
            </a:pPr>
            <a:r>
              <a:rPr lang="en-US" dirty="0"/>
              <a:t>     available to the Town.</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have learned</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Change must be managed to have long-term positive results.</a:t>
            </a:r>
          </a:p>
          <a:p>
            <a:endParaRPr lang="en-US" sz="1400" dirty="0"/>
          </a:p>
          <a:p>
            <a:r>
              <a:rPr lang="en-US" dirty="0"/>
              <a:t>Know your communities-their strengths and their needs.</a:t>
            </a:r>
          </a:p>
          <a:p>
            <a:endParaRPr lang="en-US" sz="1400" dirty="0"/>
          </a:p>
          <a:p>
            <a:r>
              <a:rPr lang="en-US" dirty="0"/>
              <a:t>Build Partnerships and relationships that have a positive impact.</a:t>
            </a:r>
          </a:p>
          <a:p>
            <a:endParaRPr lang="en-US" sz="1300" dirty="0"/>
          </a:p>
          <a:p>
            <a:r>
              <a:rPr lang="en-US" dirty="0"/>
              <a:t>Communicate and respect everyone’s opinion. </a:t>
            </a:r>
          </a:p>
          <a:p>
            <a:endParaRPr lang="en-US" sz="1300" dirty="0"/>
          </a:p>
          <a:p>
            <a:r>
              <a:rPr lang="en-US" dirty="0"/>
              <a:t>Change does not happen overnight. </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have learned (Cont.)</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It is early in the implementation stage but we do know the ATM is being used. </a:t>
            </a:r>
          </a:p>
          <a:p>
            <a:endParaRPr lang="en-US" sz="2200" dirty="0"/>
          </a:p>
          <a:p>
            <a:r>
              <a:rPr lang="en-US" dirty="0"/>
              <a:t>If you build it they will come does not always work. A community outreach education program must also be provided to explain the transportation services and the Community Connections center - </a:t>
            </a:r>
            <a:r>
              <a:rPr lang="en-US" dirty="0">
                <a:effectLst>
                  <a:outerShdw blurRad="38100" dist="38100" dir="2700000" algn="tl">
                    <a:srgbClr val="000000">
                      <a:alpha val="43137"/>
                    </a:srgbClr>
                  </a:outerShdw>
                </a:effectLst>
              </a:rPr>
              <a:t>Marketing and Education</a:t>
            </a:r>
            <a:r>
              <a:rPr lang="en-US" dirty="0"/>
              <a:t>.</a:t>
            </a:r>
          </a:p>
          <a:p>
            <a:endParaRPr lang="en-US" sz="2200" dirty="0"/>
          </a:p>
          <a:p>
            <a:r>
              <a:rPr lang="en-US" dirty="0"/>
              <a:t>CADA has applied for a Vista position to assist the community with financial literacy.</a:t>
            </a:r>
          </a:p>
          <a:p>
            <a:endParaRPr lang="en-US" dirty="0"/>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have learned (Cont.)</a:t>
            </a:r>
            <a:endParaRPr lang="en-US" dirty="0"/>
          </a:p>
        </p:txBody>
      </p:sp>
      <p:sp>
        <p:nvSpPr>
          <p:cNvPr id="3" name="Content Placeholder 2"/>
          <p:cNvSpPr>
            <a:spLocks noGrp="1"/>
          </p:cNvSpPr>
          <p:nvPr>
            <p:ph idx="1"/>
          </p:nvPr>
        </p:nvSpPr>
        <p:spPr>
          <a:xfrm>
            <a:off x="304800" y="1417638"/>
            <a:ext cx="8534400" cy="5135562"/>
          </a:xfrm>
        </p:spPr>
        <p:txBody>
          <a:bodyPr>
            <a:normAutofit fontScale="70000" lnSpcReduction="20000"/>
          </a:bodyPr>
          <a:lstStyle/>
          <a:p>
            <a:r>
              <a:rPr lang="en-US" dirty="0"/>
              <a:t>The impact of the branch closing in Rich Square has been diminished because the bank and the community talked, identified the needs, and designed a plan to impact needs. </a:t>
            </a:r>
            <a:r>
              <a:rPr lang="en-US" sz="2900" dirty="0"/>
              <a:t>Lemons were turned into lemonade:</a:t>
            </a:r>
          </a:p>
          <a:p>
            <a:endParaRPr lang="en-US" dirty="0"/>
          </a:p>
          <a:p>
            <a:pPr marL="365760" indent="-514350">
              <a:buFont typeface="+mj-lt"/>
              <a:buAutoNum type="arabicParenR"/>
            </a:pPr>
            <a:r>
              <a:rPr lang="en-US" dirty="0"/>
              <a:t>The ATM is available and is being used.</a:t>
            </a:r>
          </a:p>
          <a:p>
            <a:pPr marL="365760" indent="-514350">
              <a:buFont typeface="+mj-lt"/>
              <a:buAutoNum type="arabicParenR"/>
            </a:pPr>
            <a:endParaRPr lang="en-US" dirty="0"/>
          </a:p>
          <a:p>
            <a:pPr marL="512064" indent="-514350">
              <a:buFont typeface="+mj-lt"/>
              <a:buAutoNum type="arabicParenR"/>
            </a:pPr>
            <a:r>
              <a:rPr lang="en-US" dirty="0"/>
              <a:t>The transfer of the building to the Town will be a visible sign of hope for the community.</a:t>
            </a:r>
          </a:p>
          <a:p>
            <a:pPr marL="512064" indent="-514350">
              <a:buFont typeface="+mj-lt"/>
              <a:buAutoNum type="arabicParenR"/>
            </a:pPr>
            <a:endParaRPr lang="en-US" dirty="0"/>
          </a:p>
          <a:p>
            <a:pPr marL="512064" indent="-514350">
              <a:buFont typeface="+mj-lt"/>
              <a:buAutoNum type="arabicParenR"/>
            </a:pPr>
            <a:r>
              <a:rPr lang="en-US" dirty="0"/>
              <a:t>Internet access is available for all community residents and services through this connectivity will be marketed and expanded.</a:t>
            </a:r>
          </a:p>
          <a:p>
            <a:pPr marL="512064" indent="-514350">
              <a:buFont typeface="+mj-lt"/>
              <a:buAutoNum type="arabicParenR"/>
            </a:pPr>
            <a:endParaRPr lang="en-US" dirty="0"/>
          </a:p>
          <a:p>
            <a:pPr marL="512064" indent="-514350">
              <a:buFont typeface="+mj-lt"/>
              <a:buAutoNum type="arabicParenR"/>
            </a:pPr>
            <a:r>
              <a:rPr lang="en-US" dirty="0"/>
              <a:t>The transportation needs of Seniors and the disadvantage have been addressed in the plan.</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Continuing Needs</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A new model is needed for rural banking; rural communities need basic services to survive and banking/access to financial services is one of the critical needs.</a:t>
            </a:r>
          </a:p>
          <a:p>
            <a:endParaRPr lang="en-US" sz="2600" dirty="0"/>
          </a:p>
          <a:p>
            <a:r>
              <a:rPr lang="en-US" dirty="0"/>
              <a:t>The need for a new rural banking model is not an isolated issue for our rural communities but an example of a continuum of needs that impact and are in-turn impacted by the other needs.   </a:t>
            </a:r>
          </a:p>
          <a:p>
            <a:endParaRPr lang="en-US" sz="2600" dirty="0"/>
          </a:p>
          <a:p>
            <a:r>
              <a:rPr lang="en-US" dirty="0"/>
              <a:t>Our rural communities are slowly dying.</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effectLst>
                  <a:outerShdw blurRad="38100" dist="38100" dir="2700000" algn="tl">
                    <a:srgbClr val="000000">
                      <a:alpha val="43137"/>
                    </a:srgbClr>
                  </a:outerShdw>
                </a:effectLst>
              </a:rPr>
              <a:t>Managing the Impact</a:t>
            </a:r>
          </a:p>
        </p:txBody>
      </p:sp>
      <p:sp>
        <p:nvSpPr>
          <p:cNvPr id="3" name="Content Placeholder 2"/>
          <p:cNvSpPr>
            <a:spLocks noGrp="1"/>
          </p:cNvSpPr>
          <p:nvPr>
            <p:ph idx="1"/>
          </p:nvPr>
        </p:nvSpPr>
        <p:spPr>
          <a:xfrm>
            <a:off x="457200" y="1600200"/>
            <a:ext cx="8229600" cy="2667001"/>
          </a:xfrm>
        </p:spPr>
        <p:txBody>
          <a:bodyPr/>
          <a:lstStyle/>
          <a:p>
            <a:endParaRPr lang="en-US" dirty="0"/>
          </a:p>
          <a:p>
            <a:pPr algn="ctr"/>
            <a:r>
              <a:rPr lang="en-US" dirty="0"/>
              <a:t>How we managed the process</a:t>
            </a:r>
          </a:p>
          <a:p>
            <a:endParaRPr lang="en-US" dirty="0"/>
          </a:p>
          <a:p>
            <a:pPr algn="ctr"/>
            <a:r>
              <a:rPr lang="en-US" dirty="0"/>
              <a:t>What we learned and are still learning</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Contact Information</a:t>
            </a:r>
          </a:p>
        </p:txBody>
      </p:sp>
      <p:sp>
        <p:nvSpPr>
          <p:cNvPr id="3" name="Content Placeholder 2"/>
          <p:cNvSpPr>
            <a:spLocks noGrp="1"/>
          </p:cNvSpPr>
          <p:nvPr>
            <p:ph idx="1"/>
          </p:nvPr>
        </p:nvSpPr>
        <p:spPr>
          <a:xfrm>
            <a:off x="304800" y="1600200"/>
            <a:ext cx="8610600" cy="4800600"/>
          </a:xfrm>
        </p:spPr>
        <p:txBody>
          <a:bodyPr>
            <a:normAutofit fontScale="92500" lnSpcReduction="10000"/>
          </a:bodyPr>
          <a:lstStyle/>
          <a:p>
            <a:pPr algn="ctr">
              <a:buNone/>
            </a:pPr>
            <a:r>
              <a:rPr lang="en-US" dirty="0"/>
              <a:t>Sallie Surface, Executive Director</a:t>
            </a:r>
          </a:p>
          <a:p>
            <a:pPr algn="ctr">
              <a:buNone/>
            </a:pPr>
            <a:r>
              <a:rPr lang="en-US" dirty="0" err="1"/>
              <a:t>Choanoke</a:t>
            </a:r>
            <a:r>
              <a:rPr lang="en-US" dirty="0"/>
              <a:t> Area Development Association of NC, Inc.</a:t>
            </a:r>
          </a:p>
          <a:p>
            <a:pPr algn="ctr">
              <a:buNone/>
            </a:pPr>
            <a:r>
              <a:rPr lang="en-US" dirty="0">
                <a:hlinkClick r:id="rId3"/>
              </a:rPr>
              <a:t>ssurface@nc-cada.org</a:t>
            </a:r>
            <a:endParaRPr lang="en-US" dirty="0"/>
          </a:p>
          <a:p>
            <a:pPr algn="ctr">
              <a:buNone/>
            </a:pPr>
            <a:r>
              <a:rPr lang="en-US" dirty="0"/>
              <a:t>252-539-4155</a:t>
            </a:r>
          </a:p>
          <a:p>
            <a:pPr>
              <a:buNone/>
            </a:pPr>
            <a:r>
              <a:rPr lang="en-US" b="1" dirty="0"/>
              <a:t>Surveys and flyer are attached  </a:t>
            </a:r>
          </a:p>
          <a:p>
            <a:pPr>
              <a:buNone/>
            </a:pPr>
            <a:endParaRPr lang="en-US" b="1" dirty="0"/>
          </a:p>
          <a:p>
            <a:pPr>
              <a:buNone/>
            </a:pPr>
            <a:endParaRPr lang="en-US" b="1" dirty="0"/>
          </a:p>
          <a:p>
            <a:pPr algn="ctr">
              <a:buNone/>
            </a:pPr>
            <a:endParaRPr lang="en-US" b="1" dirty="0"/>
          </a:p>
          <a:p>
            <a:pPr algn="ctr">
              <a:buNone/>
            </a:pPr>
            <a:r>
              <a:rPr lang="en-US" b="1" dirty="0"/>
              <a:t>Newspaper Article on Reinvestment Partners website</a:t>
            </a:r>
          </a:p>
          <a:p>
            <a:endParaRPr lang="en-US" dirty="0"/>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723543158"/>
              </p:ext>
            </p:extLst>
          </p:nvPr>
        </p:nvGraphicFramePr>
        <p:xfrm>
          <a:off x="3847730" y="4334709"/>
          <a:ext cx="1828800" cy="1152524"/>
        </p:xfrm>
        <a:graphic>
          <a:graphicData uri="http://schemas.openxmlformats.org/presentationml/2006/ole">
            <mc:AlternateContent xmlns:mc="http://schemas.openxmlformats.org/markup-compatibility/2006">
              <mc:Choice xmlns:v="urn:schemas-microsoft-com:vml" Requires="v">
                <p:oleObj spid="_x0000_s3083" name="Document" showAsIcon="1" r:id="rId4" imgW="914400" imgH="771480" progId="Word.Document.12">
                  <p:embed/>
                </p:oleObj>
              </mc:Choice>
              <mc:Fallback>
                <p:oleObj name="Document" showAsIcon="1" r:id="rId4" imgW="914400" imgH="771480" progId="Word.Document.12">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7730" y="4334709"/>
                        <a:ext cx="1828800" cy="1152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95300479"/>
              </p:ext>
            </p:extLst>
          </p:nvPr>
        </p:nvGraphicFramePr>
        <p:xfrm>
          <a:off x="6106357" y="4420433"/>
          <a:ext cx="1905000" cy="1066800"/>
        </p:xfrm>
        <a:graphic>
          <a:graphicData uri="http://schemas.openxmlformats.org/presentationml/2006/ole">
            <mc:AlternateContent xmlns:mc="http://schemas.openxmlformats.org/markup-compatibility/2006">
              <mc:Choice xmlns:v="urn:schemas-microsoft-com:vml" Requires="v">
                <p:oleObj spid="_x0000_s3084" name="Document" showAsIcon="1" r:id="rId6" imgW="914400" imgH="771480" progId="Word.Document.8">
                  <p:embed/>
                </p:oleObj>
              </mc:Choice>
              <mc:Fallback>
                <p:oleObj name="Document" showAsIcon="1" r:id="rId6" imgW="914400" imgH="771480" progId="Word.Document.8">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6357" y="4420433"/>
                        <a:ext cx="19050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21228375"/>
              </p:ext>
            </p:extLst>
          </p:nvPr>
        </p:nvGraphicFramePr>
        <p:xfrm>
          <a:off x="1280789" y="4334709"/>
          <a:ext cx="1657535" cy="1142167"/>
        </p:xfrm>
        <a:graphic>
          <a:graphicData uri="http://schemas.openxmlformats.org/presentationml/2006/ole">
            <mc:AlternateContent xmlns:mc="http://schemas.openxmlformats.org/markup-compatibility/2006">
              <mc:Choice xmlns:v="urn:schemas-microsoft-com:vml" Requires="v">
                <p:oleObj spid="_x0000_s3085" name="Document" showAsIcon="1" r:id="rId8" imgW="914400" imgH="771480" progId="Word.Document.8">
                  <p:embed/>
                </p:oleObj>
              </mc:Choice>
              <mc:Fallback>
                <p:oleObj name="Document" showAsIcon="1" r:id="rId8" imgW="914400" imgH="771480" progId="Word.Document.8">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0789" y="4334709"/>
                        <a:ext cx="1657535" cy="1142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Background</a:t>
            </a:r>
            <a:endParaRPr lang="en-US" dirty="0"/>
          </a:p>
        </p:txBody>
      </p:sp>
      <p:sp>
        <p:nvSpPr>
          <p:cNvPr id="3" name="Content Placeholder 2"/>
          <p:cNvSpPr>
            <a:spLocks noGrp="1"/>
          </p:cNvSpPr>
          <p:nvPr>
            <p:ph idx="1"/>
          </p:nvPr>
        </p:nvSpPr>
        <p:spPr/>
        <p:txBody>
          <a:bodyPr>
            <a:normAutofit fontScale="92500"/>
          </a:bodyPr>
          <a:lstStyle/>
          <a:p>
            <a:r>
              <a:rPr lang="en-US" dirty="0"/>
              <a:t>Notice received in August 2016 that the only Bank in Town was closing the end of October 2016</a:t>
            </a:r>
          </a:p>
          <a:p>
            <a:endParaRPr lang="en-US" dirty="0"/>
          </a:p>
          <a:p>
            <a:r>
              <a:rPr lang="en-US" dirty="0"/>
              <a:t>Community Group formed to research options: County Manager, Economic Development Director, Town Mayor, Chamber of Commerce,  residents, local NC House of Representative Member, Businesses, non-profits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Strategies</a:t>
            </a:r>
          </a:p>
        </p:txBody>
      </p:sp>
      <p:sp>
        <p:nvSpPr>
          <p:cNvPr id="3" name="Content Placeholder 2"/>
          <p:cNvSpPr>
            <a:spLocks noGrp="1"/>
          </p:cNvSpPr>
          <p:nvPr>
            <p:ph idx="1"/>
          </p:nvPr>
        </p:nvSpPr>
        <p:spPr/>
        <p:txBody>
          <a:bodyPr>
            <a:normAutofit fontScale="77500" lnSpcReduction="20000"/>
          </a:bodyPr>
          <a:lstStyle/>
          <a:p>
            <a:pPr algn="ctr">
              <a:buNone/>
            </a:pPr>
            <a:r>
              <a:rPr lang="en-US" b="1" dirty="0">
                <a:effectLst>
                  <a:outerShdw blurRad="38100" dist="38100" dir="2700000" algn="tl">
                    <a:srgbClr val="000000">
                      <a:alpha val="43137"/>
                    </a:srgbClr>
                  </a:outerShdw>
                </a:effectLst>
              </a:rPr>
              <a:t>Time was limited-action was needed immediately.</a:t>
            </a:r>
          </a:p>
          <a:p>
            <a:pPr>
              <a:buNone/>
            </a:pPr>
            <a:endParaRPr lang="en-US" dirty="0"/>
          </a:p>
          <a:p>
            <a:r>
              <a:rPr lang="en-US" dirty="0"/>
              <a:t>Community Committee focused on a three-pronged strategy:</a:t>
            </a:r>
          </a:p>
          <a:p>
            <a:pPr marL="0" indent="0">
              <a:buNone/>
            </a:pPr>
            <a:endParaRPr lang="en-US" dirty="0"/>
          </a:p>
          <a:p>
            <a:pPr marL="514350" indent="-514350">
              <a:buAutoNum type="arabicPeriod"/>
            </a:pPr>
            <a:r>
              <a:rPr lang="en-US" dirty="0"/>
              <a:t>What could the community do to change PNC’s decision and prevent the closing of the bank.</a:t>
            </a:r>
          </a:p>
          <a:p>
            <a:pPr marL="514350" indent="-514350">
              <a:buAutoNum type="arabicPeriod"/>
            </a:pPr>
            <a:endParaRPr lang="en-US" dirty="0"/>
          </a:p>
          <a:p>
            <a:pPr marL="514350" indent="-514350">
              <a:buAutoNum type="arabicPeriod"/>
            </a:pPr>
            <a:r>
              <a:rPr lang="en-US" dirty="0"/>
              <a:t>If the closure of the Bank could not be prevented, would PNC assist to locate a new financial services institution to locate in the facility in Rich Square or could the community locate a bank that would provide services in Rich Square</a:t>
            </a:r>
          </a:p>
          <a:p>
            <a:pPr marL="514350" indent="-514350">
              <a:buAutoNum type="arabicPeriod"/>
            </a:pPr>
            <a:endParaRPr lang="en-US" dirty="0"/>
          </a:p>
          <a:p>
            <a:pPr marL="0" indent="0">
              <a:buNone/>
            </a:pPr>
            <a:endParaRPr lang="en-US" dirty="0"/>
          </a:p>
          <a:p>
            <a:pPr marL="0" indent="0">
              <a:buNone/>
            </a:pPr>
            <a:endParaRPr lang="en-US" dirty="0"/>
          </a:p>
        </p:txBody>
      </p:sp>
      <p:sp>
        <p:nvSpPr>
          <p:cNvPr id="6" name="Rectangle 5"/>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Strategies Continued </a:t>
            </a:r>
          </a:p>
        </p:txBody>
      </p:sp>
      <p:sp>
        <p:nvSpPr>
          <p:cNvPr id="3" name="Content Placeholder 2"/>
          <p:cNvSpPr>
            <a:spLocks noGrp="1"/>
          </p:cNvSpPr>
          <p:nvPr>
            <p:ph idx="1"/>
          </p:nvPr>
        </p:nvSpPr>
        <p:spPr>
          <a:xfrm>
            <a:off x="457200" y="1371600"/>
            <a:ext cx="8229600" cy="4754563"/>
          </a:xfrm>
        </p:spPr>
        <p:txBody>
          <a:bodyPr/>
          <a:lstStyle/>
          <a:p>
            <a:pPr>
              <a:buNone/>
            </a:pPr>
            <a:endParaRPr lang="en-US" dirty="0"/>
          </a:p>
          <a:p>
            <a:pPr>
              <a:buNone/>
            </a:pPr>
            <a:r>
              <a:rPr lang="en-US" dirty="0"/>
              <a:t>3. If PNC could not be persuaded to not close the branch and if another bank could not be located, what would PNC do to lessen the impact of the closing of the Bank in the community. </a:t>
            </a:r>
          </a:p>
          <a:p>
            <a:pPr>
              <a:buNone/>
            </a:pPr>
            <a:endParaRPr lang="en-US" dirty="0"/>
          </a:p>
        </p:txBody>
      </p:sp>
      <p:sp>
        <p:nvSpPr>
          <p:cNvPr id="5" name="Rectangle 4"/>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Discussion with PNC</a:t>
            </a:r>
          </a:p>
        </p:txBody>
      </p:sp>
      <p:sp>
        <p:nvSpPr>
          <p:cNvPr id="3" name="Content Placeholder 2"/>
          <p:cNvSpPr>
            <a:spLocks noGrp="1"/>
          </p:cNvSpPr>
          <p:nvPr>
            <p:ph idx="1"/>
          </p:nvPr>
        </p:nvSpPr>
        <p:spPr/>
        <p:txBody>
          <a:bodyPr>
            <a:normAutofit fontScale="55000" lnSpcReduction="20000"/>
          </a:bodyPr>
          <a:lstStyle/>
          <a:p>
            <a:r>
              <a:rPr lang="en-US" sz="4400" b="1" dirty="0">
                <a:effectLst>
                  <a:outerShdw blurRad="38100" dist="38100" dir="2700000" algn="tl">
                    <a:srgbClr val="000000">
                      <a:alpha val="43137"/>
                    </a:srgbClr>
                  </a:outerShdw>
                </a:effectLst>
              </a:rPr>
              <a:t>Conference Calls with PNC to discuss all three options.  </a:t>
            </a:r>
          </a:p>
          <a:p>
            <a:pPr lvl="2"/>
            <a:r>
              <a:rPr lang="en-US" sz="3600" dirty="0"/>
              <a:t>There were several calls. </a:t>
            </a:r>
          </a:p>
          <a:p>
            <a:pPr lvl="2"/>
            <a:r>
              <a:rPr lang="en-US" sz="3600" dirty="0"/>
              <a:t>Calls were initiated by both the Community Group and PNC.</a:t>
            </a:r>
          </a:p>
          <a:p>
            <a:pPr>
              <a:buNone/>
            </a:pPr>
            <a:endParaRPr lang="en-US" sz="4400" dirty="0"/>
          </a:p>
          <a:p>
            <a:r>
              <a:rPr lang="en-US" sz="4400" b="1" dirty="0">
                <a:effectLst>
                  <a:outerShdw blurRad="38100" dist="38100" dir="2700000" algn="tl">
                    <a:srgbClr val="000000">
                      <a:alpha val="43137"/>
                    </a:srgbClr>
                  </a:outerShdw>
                </a:effectLst>
              </a:rPr>
              <a:t>What was discussed:</a:t>
            </a:r>
          </a:p>
          <a:p>
            <a:endParaRPr lang="en-US" sz="2500" b="1" dirty="0">
              <a:effectLst>
                <a:outerShdw blurRad="38100" dist="38100" dir="2700000" algn="tl">
                  <a:srgbClr val="000000">
                    <a:alpha val="43137"/>
                  </a:srgbClr>
                </a:outerShdw>
              </a:effectLst>
            </a:endParaRPr>
          </a:p>
          <a:p>
            <a:pPr marL="0" indent="0">
              <a:buNone/>
            </a:pPr>
            <a:r>
              <a:rPr lang="en-US" sz="4400" dirty="0"/>
              <a:t>1. How could we reverse the decision to close the branch</a:t>
            </a:r>
          </a:p>
          <a:p>
            <a:pPr marL="742950" indent="-742950">
              <a:buAutoNum type="arabicPeriod"/>
            </a:pPr>
            <a:endParaRPr lang="en-US" sz="4400" dirty="0"/>
          </a:p>
          <a:p>
            <a:pPr>
              <a:buNone/>
            </a:pPr>
            <a:r>
              <a:rPr lang="en-US" sz="4400" dirty="0"/>
              <a:t>2. Steps for locating another Bank for Rich Square</a:t>
            </a:r>
          </a:p>
          <a:p>
            <a:pPr>
              <a:buNone/>
            </a:pPr>
            <a:endParaRPr lang="en-US" sz="4400" dirty="0"/>
          </a:p>
          <a:p>
            <a:pPr>
              <a:buNone/>
            </a:pPr>
            <a:r>
              <a:rPr lang="en-US" sz="4400" dirty="0"/>
              <a:t>3. PNC’s role to assist the community</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Community Input</a:t>
            </a:r>
          </a:p>
        </p:txBody>
      </p:sp>
      <p:sp>
        <p:nvSpPr>
          <p:cNvPr id="3" name="Content Placeholder 2"/>
          <p:cNvSpPr>
            <a:spLocks noGrp="1"/>
          </p:cNvSpPr>
          <p:nvPr>
            <p:ph idx="1"/>
          </p:nvPr>
        </p:nvSpPr>
        <p:spPr/>
        <p:txBody>
          <a:bodyPr>
            <a:normAutofit fontScale="85000" lnSpcReduction="20000"/>
          </a:bodyPr>
          <a:lstStyle/>
          <a:p>
            <a:r>
              <a:rPr lang="en-US" dirty="0"/>
              <a:t>Two surveys were used. One designed for Businesses and one for Individuals.</a:t>
            </a:r>
          </a:p>
          <a:p>
            <a:pPr>
              <a:buNone/>
            </a:pPr>
            <a:r>
              <a:rPr lang="en-US" dirty="0"/>
              <a:t>     1. Chamber e-mailed surveys to all members. </a:t>
            </a:r>
          </a:p>
          <a:p>
            <a:pPr>
              <a:buNone/>
            </a:pPr>
            <a:r>
              <a:rPr lang="en-US" dirty="0"/>
              <a:t>          Surveys were designed to be answered on- </a:t>
            </a:r>
          </a:p>
          <a:p>
            <a:pPr>
              <a:buNone/>
            </a:pPr>
            <a:r>
              <a:rPr lang="en-US" dirty="0"/>
              <a:t>           line.    </a:t>
            </a:r>
          </a:p>
          <a:p>
            <a:pPr>
              <a:buNone/>
            </a:pPr>
            <a:r>
              <a:rPr lang="en-US" dirty="0"/>
              <a:t>      2. Hard copies were distributed in the community for    </a:t>
            </a:r>
          </a:p>
          <a:p>
            <a:pPr>
              <a:buNone/>
            </a:pPr>
            <a:r>
              <a:rPr lang="en-US" dirty="0"/>
              <a:t>           residents without connectivity.</a:t>
            </a:r>
          </a:p>
          <a:p>
            <a:pPr>
              <a:buNone/>
            </a:pPr>
            <a:endParaRPr lang="en-US" dirty="0"/>
          </a:p>
          <a:p>
            <a:r>
              <a:rPr lang="en-US" dirty="0"/>
              <a:t>Conversations/Interviews with local residents</a:t>
            </a:r>
          </a:p>
          <a:p>
            <a:pPr>
              <a:buNone/>
            </a:pPr>
            <a:endParaRPr lang="en-US" dirty="0"/>
          </a:p>
          <a:p>
            <a:r>
              <a:rPr lang="en-US" dirty="0"/>
              <a:t>Copies of surveys are attached.</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effectLst>
                  <a:outerShdw blurRad="38100" dist="38100" dir="2700000" algn="tl">
                    <a:srgbClr val="000000">
                      <a:alpha val="43137"/>
                    </a:srgbClr>
                  </a:outerShdw>
                </a:effectLst>
              </a:rPr>
              <a:t>What we learned </a:t>
            </a:r>
          </a:p>
        </p:txBody>
      </p:sp>
      <p:sp>
        <p:nvSpPr>
          <p:cNvPr id="3" name="Content Placeholder 2"/>
          <p:cNvSpPr>
            <a:spLocks noGrp="1"/>
          </p:cNvSpPr>
          <p:nvPr>
            <p:ph idx="1"/>
          </p:nvPr>
        </p:nvSpPr>
        <p:spPr>
          <a:xfrm>
            <a:off x="457200" y="1417638"/>
            <a:ext cx="8229600" cy="5135562"/>
          </a:xfrm>
        </p:spPr>
        <p:txBody>
          <a:bodyPr>
            <a:normAutofit fontScale="92500" lnSpcReduction="20000"/>
          </a:bodyPr>
          <a:lstStyle/>
          <a:p>
            <a:r>
              <a:rPr lang="en-US" dirty="0"/>
              <a:t>Seniors wanted a face-to face meeting with a person;</a:t>
            </a:r>
          </a:p>
          <a:p>
            <a:endParaRPr lang="en-US" dirty="0"/>
          </a:p>
          <a:p>
            <a:r>
              <a:rPr lang="en-US" dirty="0"/>
              <a:t>Most seniors only visited a bank 1-3 times a month. They did not use checks to pay bills;</a:t>
            </a:r>
          </a:p>
          <a:p>
            <a:endParaRPr lang="en-US" dirty="0"/>
          </a:p>
          <a:p>
            <a:r>
              <a:rPr lang="en-US" dirty="0"/>
              <a:t>Local businesses including the Town of Rich Square and churches needed to be able to make deposits;</a:t>
            </a:r>
          </a:p>
          <a:p>
            <a:endParaRPr lang="en-US" dirty="0"/>
          </a:p>
          <a:p>
            <a:r>
              <a:rPr lang="en-US" dirty="0"/>
              <a:t>Local businesses such as restaurants needed change each day.</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We Learned (Cont.)</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People who worked in Rich Square but lived in other communities used the local Branch;</a:t>
            </a:r>
          </a:p>
          <a:p>
            <a:endParaRPr lang="en-US" sz="2000" dirty="0"/>
          </a:p>
          <a:p>
            <a:r>
              <a:rPr lang="en-US" dirty="0"/>
              <a:t>Some Bank Customers lived in an adjacent  county and used the Rich Square Branch since the bank in their community had closed;</a:t>
            </a:r>
          </a:p>
          <a:p>
            <a:endParaRPr lang="en-US" sz="2000" dirty="0"/>
          </a:p>
          <a:p>
            <a:r>
              <a:rPr lang="en-US" dirty="0"/>
              <a:t>Transportation was a major problem for customers who would need to travel 35-40 miles round trip to reach a bank. </a:t>
            </a:r>
          </a:p>
        </p:txBody>
      </p:sp>
      <p:sp>
        <p:nvSpPr>
          <p:cNvPr id="4" name="Rectangle 3"/>
          <p:cNvSpPr/>
          <p:nvPr/>
        </p:nvSpPr>
        <p:spPr>
          <a:xfrm>
            <a:off x="152400" y="152400"/>
            <a:ext cx="8839200" cy="6477000"/>
          </a:xfrm>
          <a:prstGeom prst="rect">
            <a:avLst/>
          </a:prstGeom>
          <a:noFill/>
          <a:ln w="762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1080</TotalTime>
  <Words>1092</Words>
  <Application>Microsoft Office PowerPoint</Application>
  <PresentationFormat>On-screen Show (4:3)</PresentationFormat>
  <Paragraphs>143</Paragraphs>
  <Slides>20</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Office Theme</vt:lpstr>
      <vt:lpstr>Document</vt:lpstr>
      <vt:lpstr>                            </vt:lpstr>
      <vt:lpstr>Managing the Impact</vt:lpstr>
      <vt:lpstr>Background</vt:lpstr>
      <vt:lpstr>Strategies</vt:lpstr>
      <vt:lpstr>Strategies Continued </vt:lpstr>
      <vt:lpstr>Discussion with PNC</vt:lpstr>
      <vt:lpstr>Community Input</vt:lpstr>
      <vt:lpstr>What we learned </vt:lpstr>
      <vt:lpstr>What We Learned (Cont.)</vt:lpstr>
      <vt:lpstr>What we learned (Cont.)</vt:lpstr>
      <vt:lpstr>What we learned (Cont.)</vt:lpstr>
      <vt:lpstr>Results </vt:lpstr>
      <vt:lpstr>The Plan Challenges become Opportunities</vt:lpstr>
      <vt:lpstr>The Plan </vt:lpstr>
      <vt:lpstr>The Plan (Cont.)</vt:lpstr>
      <vt:lpstr>What we have learned</vt:lpstr>
      <vt:lpstr>What we have learned (Cont.)</vt:lpstr>
      <vt:lpstr>What we have learned (Cont.)</vt:lpstr>
      <vt:lpstr>Continuing Needs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Rich Square Experience</dc:title>
  <dc:creator>Sally</dc:creator>
  <cp:lastModifiedBy>Tanya Wolfram</cp:lastModifiedBy>
  <cp:revision>70</cp:revision>
  <dcterms:created xsi:type="dcterms:W3CDTF">2017-02-01T18:45:28Z</dcterms:created>
  <dcterms:modified xsi:type="dcterms:W3CDTF">2017-02-15T14:24:13Z</dcterms:modified>
</cp:coreProperties>
</file>