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1" r:id="rId5"/>
    <p:sldId id="274" r:id="rId6"/>
    <p:sldId id="273" r:id="rId7"/>
    <p:sldId id="265" r:id="rId8"/>
    <p:sldId id="260" r:id="rId9"/>
    <p:sldId id="275" r:id="rId10"/>
    <p:sldId id="266" r:id="rId11"/>
    <p:sldId id="276" r:id="rId12"/>
    <p:sldId id="267" r:id="rId13"/>
    <p:sldId id="269" r:id="rId14"/>
    <p:sldId id="283" r:id="rId15"/>
    <p:sldId id="270" r:id="rId16"/>
    <p:sldId id="271" r:id="rId17"/>
    <p:sldId id="284" r:id="rId18"/>
    <p:sldId id="285" r:id="rId19"/>
    <p:sldId id="278" r:id="rId20"/>
    <p:sldId id="281" r:id="rId21"/>
    <p:sldId id="282" r:id="rId2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DAB86-A713-42EC-BEB9-1A91FDC4526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C9523-7929-4007-969E-D53F9D58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9523-7929-4007-969E-D53F9D585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9523-7929-4007-969E-D53F9D585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9523-7929-4007-969E-D53F9D585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1872-1AB9-4EAF-AED9-2A22DC323C2A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947-582E-4A0E-9D29-9FFFB20D2E74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EA2-94F5-4F91-A4D9-54039E4A4D97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2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D55F-C012-40D1-9955-F01CAD80FFBA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0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135D-566D-45C3-BAA0-AB86157133A5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B27-D53A-4646-8D80-A66C9A9B2E61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C11C-DEDC-4266-AC72-91B1AF07D33C}" type="datetime1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6BBF-5BB5-494A-8496-E195122556AA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445-9CF7-4C26-A446-50818350744C}" type="datetime1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049C-D965-47BF-BB59-E08E84EFF3B2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9841-763C-49CD-8608-A3CE19C9E1A5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6D9E-9F4B-4139-ABCF-77DA2844B91C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78BD-6B55-C344-835A-D16A9F18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4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There’s Got To Be A Better Way…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7086600" cy="208597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/>
              <a:t>Barry Wides</a:t>
            </a:r>
          </a:p>
          <a:p>
            <a:pPr algn="r"/>
            <a:r>
              <a:rPr lang="en-US" dirty="0"/>
              <a:t>Deputy Comptroller</a:t>
            </a:r>
          </a:p>
          <a:p>
            <a:pPr algn="r"/>
            <a:r>
              <a:rPr lang="en-US" dirty="0"/>
              <a:t>Community Affairs</a:t>
            </a:r>
          </a:p>
          <a:p>
            <a:pPr algn="r"/>
            <a:r>
              <a:rPr lang="en-US" dirty="0"/>
              <a:t>February 15, 2017</a:t>
            </a:r>
          </a:p>
          <a:p>
            <a:pPr algn="r"/>
            <a:r>
              <a:rPr lang="en-US"/>
              <a:t>Raleigh, </a:t>
            </a:r>
            <a:r>
              <a:rPr lang="en-US" dirty="0"/>
              <a:t>NC</a:t>
            </a:r>
          </a:p>
        </p:txBody>
      </p:sp>
    </p:spTree>
    <p:extLst>
      <p:ext uri="{BB962C8B-B14F-4D97-AF65-F5344CB8AC3E}">
        <p14:creationId xmlns:p14="http://schemas.microsoft.com/office/powerpoint/2010/main" val="47446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Community Reinvestment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1048657"/>
            <a:ext cx="8686801" cy="4525963"/>
          </a:xfrm>
        </p:spPr>
        <p:txBody>
          <a:bodyPr>
            <a:noAutofit/>
          </a:bodyPr>
          <a:lstStyle/>
          <a:p>
            <a:r>
              <a:rPr lang="en-US" sz="2800" dirty="0"/>
              <a:t>Convenient branch access is important factor in determining availability of credit and non-credit services </a:t>
            </a:r>
          </a:p>
          <a:p>
            <a:r>
              <a:rPr lang="en-US" sz="2800" dirty="0"/>
              <a:t>Service test performance standards place </a:t>
            </a:r>
            <a:r>
              <a:rPr lang="en-US" sz="2800" u="sng" dirty="0"/>
              <a:t>primary emphasis on full service branches</a:t>
            </a:r>
            <a:r>
              <a:rPr lang="en-US" sz="2800" dirty="0"/>
              <a:t> while still considering alternative systems, e.g. online banking  </a:t>
            </a:r>
          </a:p>
          <a:p>
            <a:r>
              <a:rPr lang="en-US" sz="2800" dirty="0"/>
              <a:t>Principal focus is on:</a:t>
            </a:r>
          </a:p>
          <a:p>
            <a:pPr lvl="1"/>
            <a:r>
              <a:rPr lang="en-US" sz="2400" dirty="0"/>
              <a:t>Current distribution of branches </a:t>
            </a:r>
          </a:p>
          <a:p>
            <a:pPr lvl="1"/>
            <a:r>
              <a:rPr lang="en-US" sz="2400" dirty="0"/>
              <a:t>Record of opening and closing branches</a:t>
            </a:r>
          </a:p>
          <a:p>
            <a:pPr lvl="2"/>
            <a:r>
              <a:rPr lang="en-US" dirty="0"/>
              <a:t>particularly branches located in LMI geographies or primarily serving LMI individuals  </a:t>
            </a:r>
          </a:p>
          <a:p>
            <a:r>
              <a:rPr lang="en-US" sz="2800" dirty="0"/>
              <a:t>Institution is not required to expand branch network or operate unprofitable branches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6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Community Reinvestment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8672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comments regarding a branch closing are placed in bank’s CRA public file </a:t>
            </a:r>
          </a:p>
          <a:p>
            <a:r>
              <a:rPr lang="en-US" dirty="0"/>
              <a:t>Written comments are considered during bank’s next CRA performance evaluation</a:t>
            </a:r>
          </a:p>
          <a:p>
            <a:r>
              <a:rPr lang="en-US" dirty="0"/>
              <a:t>CRA rating is important to banks:</a:t>
            </a:r>
          </a:p>
          <a:p>
            <a:pPr lvl="1"/>
            <a:r>
              <a:rPr lang="en-US" dirty="0"/>
              <a:t>Reputation in the community</a:t>
            </a:r>
          </a:p>
          <a:p>
            <a:pPr lvl="1"/>
            <a:r>
              <a:rPr lang="en-US" dirty="0"/>
              <a:t>Considered as part of corporate application process, so critical to grow and expand bank footprint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OCC Info--CRA and Branch Closing 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6914" cy="4525963"/>
          </a:xfrm>
        </p:spPr>
        <p:txBody>
          <a:bodyPr>
            <a:normAutofit/>
          </a:bodyPr>
          <a:lstStyle/>
          <a:p>
            <a:r>
              <a:rPr lang="en-US" sz="3600" dirty="0"/>
              <a:t>OCC publicizes branch closings and upcoming CRA evaluations</a:t>
            </a:r>
          </a:p>
          <a:p>
            <a:pPr lvl="1"/>
            <a:r>
              <a:rPr lang="en-US" sz="3600" dirty="0"/>
              <a:t>Quarterly press release on upcoming CRA evaluations </a:t>
            </a:r>
          </a:p>
          <a:p>
            <a:pPr lvl="1"/>
            <a:r>
              <a:rPr lang="en-US" sz="3600" dirty="0"/>
              <a:t>Weekly Bulletin includes branch closing notices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8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9152"/>
            <a:ext cx="452845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OCC Corporate Applications Search (CAS)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9520" y="0"/>
            <a:ext cx="4374480" cy="64153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87" y="1927932"/>
            <a:ext cx="4451469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Easy search function for specific OCC Corporate Applications Search (CAS) application or notice by bank name, charter number, OCC control number, application type or OCC action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http://</a:t>
            </a:r>
            <a:r>
              <a:rPr lang="en-US" sz="2800" dirty="0" err="1">
                <a:solidFill>
                  <a:srgbClr val="0000FF"/>
                </a:solidFill>
              </a:rPr>
              <a:t>apps.occ.gov</a:t>
            </a:r>
            <a:r>
              <a:rPr lang="en-US" sz="2800" dirty="0">
                <a:solidFill>
                  <a:srgbClr val="0000FF"/>
                </a:solidFill>
              </a:rPr>
              <a:t>/CAAS_CATS/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57" y="3014436"/>
            <a:ext cx="1079086" cy="414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71" y="4204280"/>
            <a:ext cx="1079086" cy="4145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There’s Got To Be A Better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3746847"/>
            <a:ext cx="5682343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Local business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Tribal council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5543" y="3156239"/>
            <a:ext cx="5588000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Made significant deposits 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Infusion enough to raise total deposits to level that met banks’ deposit thresholds</a:t>
            </a:r>
          </a:p>
          <a:p>
            <a:pPr marL="914400" lvl="1" indent="-457200">
              <a:spcBef>
                <a:spcPct val="20000"/>
              </a:spcBef>
              <a:buFont typeface="Calibri" panose="020F0502020204030204" pitchFamily="34" charset="0"/>
              <a:buChar char="—"/>
            </a:pPr>
            <a:r>
              <a:rPr lang="en-US" sz="2800" dirty="0">
                <a:solidFill>
                  <a:prstClr val="black"/>
                </a:solidFill>
              </a:rPr>
              <a:t>justifying decision to keep now-sustainable branches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057" y="1326101"/>
            <a:ext cx="8628743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Patronize branches in the community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Two cases where banks were planning to close branches, but decided against doing so… </a:t>
            </a:r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2917371" y="3156239"/>
            <a:ext cx="402191" cy="3128447"/>
          </a:xfrm>
          <a:prstGeom prst="leftBrac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0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52" y="989512"/>
            <a:ext cx="4414648" cy="287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9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There’s Got To Be A Better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417638"/>
            <a:ext cx="5740400" cy="5182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Reduce operating costs </a:t>
            </a:r>
          </a:p>
          <a:p>
            <a:r>
              <a:rPr lang="en-US" dirty="0"/>
              <a:t>Pare back square footage </a:t>
            </a:r>
          </a:p>
          <a:p>
            <a:r>
              <a:rPr lang="en-US" dirty="0"/>
              <a:t>Improve efficiency</a:t>
            </a:r>
          </a:p>
          <a:p>
            <a:pPr lvl="1"/>
            <a:r>
              <a:rPr lang="en-US" dirty="0"/>
              <a:t>Cross-train universal sales people—experts in multiple products </a:t>
            </a:r>
          </a:p>
          <a:p>
            <a:r>
              <a:rPr lang="en-US" dirty="0">
                <a:solidFill>
                  <a:prstClr val="black"/>
                </a:solidFill>
              </a:rPr>
              <a:t>Install new technology solutions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Multi-functional ATMs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Video conferencing with specialists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‘Smart’ branch—private booth with video-conferencing capability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Mobile branches can serve multiple communities.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2" y="4103215"/>
            <a:ext cx="3076370" cy="20426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5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There’s Got To Be A Better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315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Proactive dialogue between community and  bank to explore alternative solutions</a:t>
            </a:r>
          </a:p>
          <a:p>
            <a:pPr lvl="1"/>
            <a:r>
              <a:rPr lang="en-US" sz="2400" dirty="0"/>
              <a:t>Bank withdrew branch closing notice after hearing concerns and comments from community</a:t>
            </a:r>
          </a:p>
          <a:p>
            <a:r>
              <a:rPr lang="en-US" sz="2800" dirty="0"/>
              <a:t>Bank donated branch to county on condition that ATM and night depository would remain in place and accessible to customers.  </a:t>
            </a:r>
          </a:p>
          <a:p>
            <a:r>
              <a:rPr lang="en-US" sz="2800" dirty="0"/>
              <a:t>Bank markets branch they intend to close or physical assets to attract other financial institutions</a:t>
            </a:r>
          </a:p>
          <a:p>
            <a:pPr lvl="1"/>
            <a:r>
              <a:rPr lang="en-US" sz="2400" dirty="0"/>
              <a:t>Approached by a local credit union that planned to lease space and was interested in purchasing  bank’s physical assets—the teller stations, ATMs, etc.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4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There’s Got To Be A Better 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5" y="1231347"/>
            <a:ext cx="3964815" cy="4471307"/>
          </a:xfrm>
        </p:spPr>
      </p:pic>
      <p:sp>
        <p:nvSpPr>
          <p:cNvPr id="5" name="TextBox 4"/>
          <p:cNvSpPr txBox="1"/>
          <p:nvPr/>
        </p:nvSpPr>
        <p:spPr>
          <a:xfrm>
            <a:off x="457200" y="1231347"/>
            <a:ext cx="3969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Bank acquired local bank but did not want to retain local bank’s branches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Offered to donate 9 branches, including furniture and equipment, to a credit union that was active in the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25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07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There’s Got To Be A Better 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57" y="1040267"/>
            <a:ext cx="2024743" cy="2283397"/>
          </a:xfrm>
        </p:spPr>
      </p:pic>
      <p:sp>
        <p:nvSpPr>
          <p:cNvPr id="3" name="TextBox 2"/>
          <p:cNvSpPr txBox="1"/>
          <p:nvPr/>
        </p:nvSpPr>
        <p:spPr>
          <a:xfrm>
            <a:off x="101600" y="3369001"/>
            <a:ext cx="894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Informed customers that the credit union was taking over branches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Worked closely with credit union to help sign up members and open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Allowed credit union to interview branch employees 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/>
              <a:t>many chose to stay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Provided technical assistance, such as IT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$1 million cash contribution to credit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Credit union opened Monday after bank closed branches on Friday  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0628" y="765949"/>
            <a:ext cx="65314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Credit union needed at least 500 members per branch to break even</a:t>
            </a:r>
          </a:p>
          <a:p>
            <a:r>
              <a:rPr lang="en-US" sz="2800" dirty="0"/>
              <a:t>After holding meetings to gauge community interest, credit union accepted 4 branches</a:t>
            </a:r>
          </a:p>
          <a:p>
            <a:endParaRPr lang="en-US" sz="2800" dirty="0"/>
          </a:p>
          <a:p>
            <a:r>
              <a:rPr lang="en-US" sz="2800" dirty="0"/>
              <a:t>Bank took many steps to ease transition: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5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CRA Consideration for Promoting Branch Access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324"/>
            <a:ext cx="8229600" cy="4950505"/>
          </a:xfrm>
        </p:spPr>
        <p:txBody>
          <a:bodyPr>
            <a:noAutofit/>
          </a:bodyPr>
          <a:lstStyle/>
          <a:p>
            <a:r>
              <a:rPr lang="en-US" sz="2400" dirty="0"/>
              <a:t>Bank donation or sale on favorable terms or rent-free, of former branch may be eligible for CRA consideration</a:t>
            </a:r>
          </a:p>
          <a:p>
            <a:pPr lvl="1"/>
            <a:r>
              <a:rPr lang="en-US" sz="2400" dirty="0"/>
              <a:t>Amount of contribution or amount of loss incurred</a:t>
            </a:r>
          </a:p>
          <a:p>
            <a:r>
              <a:rPr lang="en-US" sz="2400" dirty="0"/>
              <a:t>CRA statute—Donation or discount of branch located in a predominantly minority neighborhood benefits any minority depository institution or women's depository institution </a:t>
            </a:r>
          </a:p>
          <a:p>
            <a:r>
              <a:rPr lang="en-US" sz="2400" dirty="0"/>
              <a:t>Donation/discount meets definition of community development—for example:</a:t>
            </a:r>
          </a:p>
          <a:p>
            <a:pPr lvl="1"/>
            <a:r>
              <a:rPr lang="en-US" sz="2000" dirty="0"/>
              <a:t>To a Community Development Financial Institution or a low-income or community development credit union, if entity  primarily lends in LMI areas or to LMI individuals </a:t>
            </a:r>
          </a:p>
          <a:p>
            <a:pPr lvl="1"/>
            <a:r>
              <a:rPr lang="en-US" sz="2000" dirty="0"/>
              <a:t>To an entity engaged in community development activities, for example, community health care center for LMI seniors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4" y="2249715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Branch Closing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1609"/>
            <a:ext cx="8334829" cy="5081134"/>
          </a:xfrm>
        </p:spPr>
        <p:txBody>
          <a:bodyPr>
            <a:normAutofit fontScale="92500"/>
          </a:bodyPr>
          <a:lstStyle/>
          <a:p>
            <a:r>
              <a:rPr lang="en-US" dirty="0"/>
              <a:t>Branch closures continue to increase</a:t>
            </a:r>
          </a:p>
          <a:p>
            <a:r>
              <a:rPr lang="en-US" dirty="0"/>
              <a:t>Growing reliance on alternative delivery systems</a:t>
            </a:r>
          </a:p>
          <a:p>
            <a:pPr lvl="1"/>
            <a:r>
              <a:rPr lang="en-US" dirty="0"/>
              <a:t>ATMs</a:t>
            </a:r>
          </a:p>
          <a:p>
            <a:pPr lvl="1"/>
            <a:r>
              <a:rPr lang="en-US" dirty="0"/>
              <a:t>Online/mobile banking</a:t>
            </a:r>
          </a:p>
          <a:p>
            <a:pPr lvl="1"/>
            <a:r>
              <a:rPr lang="en-US" dirty="0"/>
              <a:t>Telephone call centers</a:t>
            </a:r>
          </a:p>
          <a:p>
            <a:pPr lvl="1"/>
            <a:endParaRPr lang="en-US" dirty="0"/>
          </a:p>
          <a:p>
            <a:r>
              <a:rPr lang="en-US" dirty="0"/>
              <a:t>Branches remain relevant</a:t>
            </a:r>
          </a:p>
          <a:p>
            <a:pPr lvl="1"/>
            <a:r>
              <a:rPr lang="en-US" dirty="0"/>
              <a:t>Face-to-face relationship preferred by some</a:t>
            </a:r>
          </a:p>
          <a:p>
            <a:pPr lvl="1"/>
            <a:r>
              <a:rPr lang="en-US" dirty="0"/>
              <a:t>Complex transactions</a:t>
            </a:r>
          </a:p>
          <a:p>
            <a:pPr lvl="1"/>
            <a:r>
              <a:rPr lang="en-US" dirty="0"/>
              <a:t>Small business needs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1F8E-0507-4BA2-BB61-A5D0E4F3CE82}" type="slidenum">
              <a:rPr lang="en-US" b="1" smtClean="0">
                <a:solidFill>
                  <a:schemeClr val="bg1"/>
                </a:solidFill>
              </a:rPr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44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21" y="2550864"/>
            <a:ext cx="5366579" cy="3774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CRA Consideration for Promoting Broadband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" y="3008084"/>
            <a:ext cx="4423229" cy="31459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New CRA Q&amp;A example </a:t>
            </a:r>
          </a:p>
          <a:p>
            <a:r>
              <a:rPr lang="en-US" dirty="0"/>
              <a:t>Financing for communication infrastructure in underserved rural area, because this revitalizes or stabilizes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42" y="1407864"/>
            <a:ext cx="9024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Alternative delivery systems, e.g. online and mobile banking, expand access to financial services</a:t>
            </a:r>
          </a:p>
          <a:p>
            <a:r>
              <a:rPr lang="en-US" sz="2800" dirty="0"/>
              <a:t>NOT a viable option in rural areas lacking broadband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20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7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00FF"/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21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2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Potential Consequences in Community When Branches Close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1600200"/>
            <a:ext cx="581025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Transportation challenges </a:t>
            </a:r>
          </a:p>
          <a:p>
            <a:pPr lvl="1"/>
            <a:r>
              <a:rPr lang="en-US" dirty="0"/>
              <a:t>Seniors and low-income often must rely on public transportation</a:t>
            </a:r>
          </a:p>
          <a:p>
            <a:pPr lvl="1"/>
            <a:r>
              <a:rPr lang="en-US" dirty="0"/>
              <a:t>Distance to nearest branch a challenge in rural areas</a:t>
            </a:r>
          </a:p>
          <a:p>
            <a:r>
              <a:rPr lang="en-US" dirty="0"/>
              <a:t>More reliance on alternative financial services providers such as payday lenders</a:t>
            </a:r>
          </a:p>
          <a:p>
            <a:r>
              <a:rPr lang="en-US" dirty="0"/>
              <a:t>Relationship loans to small businesses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" y="3461766"/>
            <a:ext cx="2219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Impact hits hardest if last branch in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" y="1790902"/>
            <a:ext cx="2419350" cy="16708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713" y="1718720"/>
            <a:ext cx="2900362" cy="3699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" y="0"/>
            <a:ext cx="86867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Branch Closing Licensing Manual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696" y="5468753"/>
            <a:ext cx="3448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https://</a:t>
            </a:r>
            <a:r>
              <a:rPr lang="en-US" dirty="0" err="1">
                <a:solidFill>
                  <a:srgbClr val="0000FF"/>
                </a:solidFill>
              </a:rPr>
              <a:t>www.occ.gov</a:t>
            </a:r>
            <a:r>
              <a:rPr lang="en-US" dirty="0">
                <a:solidFill>
                  <a:srgbClr val="0000FF"/>
                </a:solidFill>
              </a:rPr>
              <a:t>/publications/publications-by-type/licensing-manuals/</a:t>
            </a:r>
            <a:r>
              <a:rPr lang="en-US" dirty="0" err="1">
                <a:solidFill>
                  <a:srgbClr val="0000FF"/>
                </a:solidFill>
              </a:rPr>
              <a:t>brclose.pdf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3751" y="926009"/>
            <a:ext cx="54006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OCC does not have statutory authority to prohibit a bank from closing a branch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Bank must notify: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OCC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Branch customers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Notice required for branch closures due to: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Scaling back branch network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Merger, consolidation, or other form of acquisition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2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821" y="1781175"/>
            <a:ext cx="2865054" cy="36540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248"/>
            <a:ext cx="86867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Branch Closing Licensing Manual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696" y="5468753"/>
            <a:ext cx="3448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https://</a:t>
            </a:r>
            <a:r>
              <a:rPr lang="en-US" dirty="0" err="1">
                <a:solidFill>
                  <a:srgbClr val="0000FF"/>
                </a:solidFill>
              </a:rPr>
              <a:t>www.occ.gov</a:t>
            </a:r>
            <a:r>
              <a:rPr lang="en-US" dirty="0">
                <a:solidFill>
                  <a:srgbClr val="0000FF"/>
                </a:solidFill>
              </a:rPr>
              <a:t>/publications/publications-by-type/licensing-manuals/</a:t>
            </a:r>
            <a:r>
              <a:rPr lang="en-US" dirty="0" err="1">
                <a:solidFill>
                  <a:srgbClr val="0000FF"/>
                </a:solidFill>
              </a:rPr>
              <a:t>brclose.pdf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0875" y="1140713"/>
            <a:ext cx="58007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Notice to the OCC: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Identification of branch to be closed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Proposed date of closing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Detailed statement of reasons for closing branch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Statistical or other information that support the reasons for closing the branch, consistent with the bank’s written policies on branch closings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4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17"/>
            <a:ext cx="86867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Notice to OCC and Branch Customers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474" y="5971256"/>
            <a:ext cx="924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2422" y="1154460"/>
            <a:ext cx="58696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least </a:t>
            </a:r>
            <a:r>
              <a:rPr lang="en-US" sz="2800" b="1" dirty="0">
                <a:solidFill>
                  <a:srgbClr val="0000FF"/>
                </a:solidFill>
              </a:rPr>
              <a:t>90 days </a:t>
            </a:r>
            <a:r>
              <a:rPr lang="en-US" sz="2800" dirty="0"/>
              <a:t>before branch is  scheduled to close, bank must provide written notice to: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OCC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Branch customers</a:t>
            </a:r>
          </a:p>
          <a:p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1365195"/>
            <a:ext cx="1724024" cy="2721758"/>
          </a:xfrm>
        </p:spPr>
      </p:pic>
      <p:sp>
        <p:nvSpPr>
          <p:cNvPr id="7" name="Rectangle 6"/>
          <p:cNvSpPr/>
          <p:nvPr/>
        </p:nvSpPr>
        <p:spPr>
          <a:xfrm>
            <a:off x="371475" y="2314576"/>
            <a:ext cx="1819275" cy="5238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533900"/>
            <a:ext cx="1948173" cy="15033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1474" y="4533900"/>
            <a:ext cx="1948173" cy="14373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89" y="3722605"/>
            <a:ext cx="2298699" cy="26179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2421" y="4454573"/>
            <a:ext cx="36407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Must display notice on branch premises for </a:t>
            </a:r>
            <a:r>
              <a:rPr lang="en-US" sz="2800" b="1" dirty="0">
                <a:solidFill>
                  <a:srgbClr val="0000FF"/>
                </a:solidFill>
              </a:rPr>
              <a:t>30 day</a:t>
            </a:r>
            <a:r>
              <a:rPr lang="en-US" sz="2800" b="1" dirty="0">
                <a:solidFill>
                  <a:srgbClr val="0070C0"/>
                </a:solidFill>
              </a:rPr>
              <a:t>s </a:t>
            </a:r>
            <a:r>
              <a:rPr lang="en-US" sz="2800" dirty="0"/>
              <a:t>before closing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Request to Regulator to Convene Meeting Regarding Branch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1650"/>
            <a:ext cx="759142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Customer notice from </a:t>
            </a:r>
            <a:r>
              <a:rPr lang="en-US" dirty="0">
                <a:solidFill>
                  <a:srgbClr val="0000FF"/>
                </a:solidFill>
              </a:rPr>
              <a:t>interstate bank </a:t>
            </a:r>
            <a:r>
              <a:rPr lang="en-US" dirty="0"/>
              <a:t>that plans to close a branch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 a</a:t>
            </a:r>
            <a:r>
              <a:rPr lang="en-US" dirty="0">
                <a:solidFill>
                  <a:srgbClr val="0000FF"/>
                </a:solidFill>
              </a:rPr>
              <a:t> low- or moderate-income area</a:t>
            </a:r>
            <a:r>
              <a:rPr lang="en-US" dirty="0"/>
              <a:t> must include:</a:t>
            </a:r>
          </a:p>
          <a:p>
            <a:pPr lvl="1"/>
            <a:r>
              <a:rPr lang="en-US" dirty="0"/>
              <a:t>Regulator’s address in the 90-day customer notice</a:t>
            </a:r>
          </a:p>
          <a:p>
            <a:pPr lvl="1"/>
            <a:r>
              <a:rPr lang="en-US" dirty="0"/>
              <a:t>Specifically inform customers of right to submit comments</a:t>
            </a:r>
          </a:p>
          <a:p>
            <a:endParaRPr lang="en-US" dirty="0"/>
          </a:p>
          <a:p>
            <a:r>
              <a:rPr lang="en-US" dirty="0"/>
              <a:t>Any person from affected area can comment on potential adverse effect that closing branch will have and request in writing for regulator to convene a meeting. </a:t>
            </a:r>
          </a:p>
          <a:p>
            <a:pPr lvl="1"/>
            <a:r>
              <a:rPr lang="en-US" dirty="0"/>
              <a:t>File comments with OCC by date of branch closing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2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4"/>
            <a:ext cx="8229600" cy="10652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Written comments asking regulator to convene a meeting should meet all of the following criteria: 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127249"/>
            <a:ext cx="7505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Related to branch closing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Not frivolous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Discuss </a:t>
            </a:r>
            <a:r>
              <a:rPr lang="en-US" sz="3200"/>
              <a:t>adverse </a:t>
            </a:r>
            <a:r>
              <a:rPr lang="en-US" sz="3200" dirty="0"/>
              <a:t>e</a:t>
            </a:r>
            <a:r>
              <a:rPr lang="en-US" sz="3200"/>
              <a:t>ffect </a:t>
            </a:r>
            <a:r>
              <a:rPr lang="en-US" sz="3200" dirty="0"/>
              <a:t>of closing on availability of banking services in affected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Request that OCC convene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Include specific reasons for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168276"/>
            <a:ext cx="848677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Community Meeting on Branch Closure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0" y="3063336"/>
            <a:ext cx="4423174" cy="2941411"/>
          </a:xfrm>
        </p:spPr>
      </p:pic>
      <p:sp>
        <p:nvSpPr>
          <p:cNvPr id="3" name="TextBox 2"/>
          <p:cNvSpPr txBox="1"/>
          <p:nvPr/>
        </p:nvSpPr>
        <p:spPr>
          <a:xfrm>
            <a:off x="4775200" y="2843510"/>
            <a:ext cx="39973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Other financial regulatory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Other appropriate persons, organizations, and banks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449" y="1219110"/>
            <a:ext cx="8220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OCC invites: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Community leaders from affected area, including person submitting comment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78BD-6B55-C344-835A-D16A9F188296}" type="slidenum">
              <a:rPr lang="en-US" b="1" smtClean="0">
                <a:solidFill>
                  <a:schemeClr val="bg1"/>
                </a:solidFill>
              </a:r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1173</Words>
  <Application>Microsoft Office PowerPoint</Application>
  <PresentationFormat>On-screen Show (4:3)</PresentationFormat>
  <Paragraphs>164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There’s Got To Be A Better Way…</vt:lpstr>
      <vt:lpstr>Branch Closing </vt:lpstr>
      <vt:lpstr>Potential Consequences in Community When Branches Close</vt:lpstr>
      <vt:lpstr>Branch Closing Licensing Manual</vt:lpstr>
      <vt:lpstr>Branch Closing Licensing Manual</vt:lpstr>
      <vt:lpstr>Notice to OCC and Branch Customers</vt:lpstr>
      <vt:lpstr>Request to Regulator to Convene Meeting Regarding Branch Closure</vt:lpstr>
      <vt:lpstr>Written comments asking regulator to convene a meeting should meet all of the following criteria:  </vt:lpstr>
      <vt:lpstr>Community Meeting on Branch Closure</vt:lpstr>
      <vt:lpstr>Community Reinvestment Act</vt:lpstr>
      <vt:lpstr>Community Reinvestment Act</vt:lpstr>
      <vt:lpstr>OCC Info--CRA and Branch Closing Notices</vt:lpstr>
      <vt:lpstr>OCC Corporate Applications Search (CAS) </vt:lpstr>
      <vt:lpstr>There’s Got To Be A Better Way</vt:lpstr>
      <vt:lpstr>There’s Got To Be A Better Way</vt:lpstr>
      <vt:lpstr>There’s Got To Be A Better Way</vt:lpstr>
      <vt:lpstr>There’s Got To Be A Better Way</vt:lpstr>
      <vt:lpstr>There’s Got To Be A Better Way</vt:lpstr>
      <vt:lpstr>CRA Consideration for Promoting Branch Access in the Community</vt:lpstr>
      <vt:lpstr>CRA Consideration for Promoting Broadband Access</vt:lpstr>
      <vt:lpstr>PowerPoint Presentation</vt:lpstr>
    </vt:vector>
  </TitlesOfParts>
  <Company>Comptoller of the Currency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occ occ</dc:creator>
  <cp:lastModifiedBy>Tanya Wolfram</cp:lastModifiedBy>
  <cp:revision>17</cp:revision>
  <cp:lastPrinted>2017-02-02T17:54:23Z</cp:lastPrinted>
  <dcterms:created xsi:type="dcterms:W3CDTF">2013-02-14T17:38:58Z</dcterms:created>
  <dcterms:modified xsi:type="dcterms:W3CDTF">2017-02-14T14:31:58Z</dcterms:modified>
</cp:coreProperties>
</file>