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76" r:id="rId2"/>
    <p:sldId id="310" r:id="rId3"/>
    <p:sldId id="258" r:id="rId4"/>
    <p:sldId id="260" r:id="rId5"/>
    <p:sldId id="259" r:id="rId6"/>
    <p:sldId id="301" r:id="rId7"/>
    <p:sldId id="291" r:id="rId8"/>
    <p:sldId id="292" r:id="rId9"/>
    <p:sldId id="308" r:id="rId10"/>
    <p:sldId id="306" r:id="rId11"/>
    <p:sldId id="288" r:id="rId12"/>
    <p:sldId id="286" r:id="rId13"/>
    <p:sldId id="289" r:id="rId14"/>
    <p:sldId id="290" r:id="rId15"/>
    <p:sldId id="293" r:id="rId16"/>
    <p:sldId id="296" r:id="rId17"/>
    <p:sldId id="297" r:id="rId18"/>
    <p:sldId id="298" r:id="rId19"/>
    <p:sldId id="299" r:id="rId20"/>
    <p:sldId id="300" r:id="rId21"/>
    <p:sldId id="303" r:id="rId22"/>
    <p:sldId id="304" r:id="rId23"/>
    <p:sldId id="287" r:id="rId2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48B5"/>
    <a:srgbClr val="0000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100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DEADBE2-601E-4551-B352-A2CE0536DDA7}" type="datetimeFigureOut">
              <a:rPr lang="en-US" smtClean="0"/>
              <a:pPr/>
              <a:t>2/15/2017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18DA145-405C-4263-A24C-86293BBBED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89A-724F-4297-99F6-1DE438B10EBF}" type="datetimeFigureOut">
              <a:rPr lang="en-US" smtClean="0"/>
              <a:t>2/15/2017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4170C-CB3A-4195-8FFD-2709B21FEE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745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D190-AD76-8E4A-ACA6-69F59EC1D26A}" type="datetimeFigureOut">
              <a:rPr lang="en-US" smtClean="0"/>
              <a:pPr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51BBE-F3C4-6B4D-B29F-FC61EF9DE3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928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D190-AD76-8E4A-ACA6-69F59EC1D26A}" type="datetimeFigureOut">
              <a:rPr lang="en-US" smtClean="0"/>
              <a:pPr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51BBE-F3C4-6B4D-B29F-FC61EF9DE3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203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D190-AD76-8E4A-ACA6-69F59EC1D26A}" type="datetimeFigureOut">
              <a:rPr lang="en-US" smtClean="0"/>
              <a:pPr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51BBE-F3C4-6B4D-B29F-FC61EF9DE3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568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D190-AD76-8E4A-ACA6-69F59EC1D26A}" type="datetimeFigureOut">
              <a:rPr lang="en-US" smtClean="0"/>
              <a:pPr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51BBE-F3C4-6B4D-B29F-FC61EF9DE3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254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D190-AD76-8E4A-ACA6-69F59EC1D26A}" type="datetimeFigureOut">
              <a:rPr lang="en-US" smtClean="0"/>
              <a:pPr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51BBE-F3C4-6B4D-B29F-FC61EF9DE3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738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D190-AD76-8E4A-ACA6-69F59EC1D26A}" type="datetimeFigureOut">
              <a:rPr lang="en-US" smtClean="0"/>
              <a:pPr/>
              <a:t>2/15/2017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51BBE-F3C4-6B4D-B29F-FC61EF9DE3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88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D190-AD76-8E4A-ACA6-69F59EC1D26A}" type="datetimeFigureOut">
              <a:rPr lang="en-US" smtClean="0"/>
              <a:pPr/>
              <a:t>2/15/2017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51BBE-F3C4-6B4D-B29F-FC61EF9DE3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867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D190-AD76-8E4A-ACA6-69F59EC1D26A}" type="datetimeFigureOut">
              <a:rPr lang="en-US" smtClean="0"/>
              <a:pPr/>
              <a:t>2/15/2017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51BBE-F3C4-6B4D-B29F-FC61EF9DE3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600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D190-AD76-8E4A-ACA6-69F59EC1D26A}" type="datetimeFigureOut">
              <a:rPr lang="en-US" smtClean="0"/>
              <a:pPr/>
              <a:t>2/15/2017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51BBE-F3C4-6B4D-B29F-FC61EF9DE3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862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D190-AD76-8E4A-ACA6-69F59EC1D26A}" type="datetimeFigureOut">
              <a:rPr lang="en-US" smtClean="0"/>
              <a:pPr/>
              <a:t>2/15/2017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51BBE-F3C4-6B4D-B29F-FC61EF9DE3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552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D190-AD76-8E4A-ACA6-69F59EC1D26A}" type="datetimeFigureOut">
              <a:rPr lang="en-US" smtClean="0"/>
              <a:pPr/>
              <a:t>2/15/2017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51BBE-F3C4-6B4D-B29F-FC61EF9DE3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032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AD190-AD76-8E4A-ACA6-69F59EC1D26A}" type="datetimeFigureOut">
              <a:rPr lang="en-US" smtClean="0"/>
              <a:pPr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51BBE-F3C4-6B4D-B29F-FC61EF9DE3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91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0" descr="NCRuralCenter-Logo-1987(2) copy.pd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981200" y="-5486400"/>
            <a:ext cx="13411200" cy="176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1303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0A48B5"/>
                </a:solidFill>
                <a:latin typeface="Minion Pro" pitchFamily="-65" charset="0"/>
                <a:ea typeface="Minion Pro" pitchFamily="-65" charset="0"/>
                <a:cs typeface="Minion Pro" pitchFamily="-65" charset="0"/>
              </a:rPr>
              <a:t>The State of Rural -</a:t>
            </a:r>
            <a:endParaRPr lang="en-US" sz="4000" dirty="0"/>
          </a:p>
        </p:txBody>
      </p:sp>
      <p:pic>
        <p:nvPicPr>
          <p:cNvPr id="6" name="Picture 1" descr="LOGONEWTRY.t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96200" y="152400"/>
            <a:ext cx="1341438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20" y="1266947"/>
            <a:ext cx="7092362" cy="5472847"/>
          </a:xfrm>
        </p:spPr>
      </p:pic>
    </p:spTree>
    <p:extLst>
      <p:ext uri="{BB962C8B-B14F-4D97-AF65-F5344CB8AC3E}">
        <p14:creationId xmlns:p14="http://schemas.microsoft.com/office/powerpoint/2010/main" val="581508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0A48B5"/>
                </a:solidFill>
                <a:latin typeface="Minion Pro" pitchFamily="-65" charset="0"/>
                <a:ea typeface="Minion Pro" pitchFamily="-65" charset="0"/>
                <a:cs typeface="Minion Pro" pitchFamily="-65" charset="0"/>
              </a:rPr>
              <a:t>The State of Rural -</a:t>
            </a:r>
            <a:endParaRPr lang="en-US" sz="4000" dirty="0"/>
          </a:p>
        </p:txBody>
      </p:sp>
      <p:pic>
        <p:nvPicPr>
          <p:cNvPr id="6" name="Picture 1" descr="LOGONEWTRY.t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96200" y="152400"/>
            <a:ext cx="1341438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600200"/>
            <a:ext cx="8451669" cy="50487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96974"/>
            <a:ext cx="8229600" cy="552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91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0A48B5"/>
                </a:solidFill>
                <a:latin typeface="Minion Pro" pitchFamily="-65" charset="0"/>
                <a:ea typeface="Minion Pro" pitchFamily="-65" charset="0"/>
                <a:cs typeface="Minion Pro" pitchFamily="-65" charset="0"/>
              </a:rPr>
              <a:t>The State of Rural -</a:t>
            </a:r>
            <a:endParaRPr lang="en-US" sz="4000" dirty="0"/>
          </a:p>
        </p:txBody>
      </p:sp>
      <p:pic>
        <p:nvPicPr>
          <p:cNvPr id="6" name="Picture 1" descr="LOGONEWTRY.t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96200" y="152400"/>
            <a:ext cx="1341438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600200"/>
            <a:ext cx="8451669" cy="504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75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0A48B5"/>
                </a:solidFill>
                <a:latin typeface="Minion Pro" pitchFamily="-65" charset="0"/>
                <a:ea typeface="Minion Pro" pitchFamily="-65" charset="0"/>
                <a:cs typeface="Minion Pro" pitchFamily="-65" charset="0"/>
              </a:rPr>
              <a:t>The State of Rural -</a:t>
            </a:r>
            <a:endParaRPr lang="en-US" sz="4000" dirty="0"/>
          </a:p>
        </p:txBody>
      </p:sp>
      <p:pic>
        <p:nvPicPr>
          <p:cNvPr id="6" name="Picture 1" descr="LOGONEWTRY.t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96200" y="152400"/>
            <a:ext cx="1341438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5" y="1417638"/>
            <a:ext cx="8673736" cy="515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583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0A48B5"/>
                </a:solidFill>
                <a:latin typeface="Minion Pro" pitchFamily="-65" charset="0"/>
                <a:ea typeface="Minion Pro" pitchFamily="-65" charset="0"/>
                <a:cs typeface="Minion Pro" pitchFamily="-65" charset="0"/>
              </a:rPr>
              <a:t>The State of Rural -</a:t>
            </a:r>
            <a:endParaRPr lang="en-US" sz="4000" dirty="0"/>
          </a:p>
        </p:txBody>
      </p:sp>
      <p:pic>
        <p:nvPicPr>
          <p:cNvPr id="6" name="Picture 1" descr="LOGONEWTRY.t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96200" y="152400"/>
            <a:ext cx="1341438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58" y="2224805"/>
            <a:ext cx="8291072" cy="2254986"/>
          </a:xfrm>
        </p:spPr>
      </p:pic>
    </p:spTree>
    <p:extLst>
      <p:ext uri="{BB962C8B-B14F-4D97-AF65-F5344CB8AC3E}">
        <p14:creationId xmlns:p14="http://schemas.microsoft.com/office/powerpoint/2010/main" val="2178684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0A48B5"/>
                </a:solidFill>
                <a:latin typeface="Minion Pro" pitchFamily="-65" charset="0"/>
                <a:ea typeface="Minion Pro" pitchFamily="-65" charset="0"/>
                <a:cs typeface="Minion Pro" pitchFamily="-65" charset="0"/>
              </a:rPr>
              <a:t>The State of Rural -</a:t>
            </a:r>
            <a:endParaRPr lang="en-US" sz="4000" dirty="0"/>
          </a:p>
        </p:txBody>
      </p:sp>
      <p:pic>
        <p:nvPicPr>
          <p:cNvPr id="6" name="Picture 1" descr="LOGONEWTRY.t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96200" y="152400"/>
            <a:ext cx="1341438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81" y="1115554"/>
            <a:ext cx="6854158" cy="5374746"/>
          </a:xfrm>
        </p:spPr>
      </p:pic>
    </p:spTree>
    <p:extLst>
      <p:ext uri="{BB962C8B-B14F-4D97-AF65-F5344CB8AC3E}">
        <p14:creationId xmlns:p14="http://schemas.microsoft.com/office/powerpoint/2010/main" val="1989335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0A48B5"/>
                </a:solidFill>
                <a:latin typeface="Minion Pro" pitchFamily="-65" charset="0"/>
                <a:ea typeface="Minion Pro" pitchFamily="-65" charset="0"/>
                <a:cs typeface="Minion Pro" pitchFamily="-65" charset="0"/>
              </a:rPr>
              <a:t>The State of Rural -</a:t>
            </a:r>
            <a:endParaRPr lang="en-US" sz="4000" dirty="0"/>
          </a:p>
        </p:txBody>
      </p:sp>
      <p:pic>
        <p:nvPicPr>
          <p:cNvPr id="6" name="Picture 1" descr="LOGONEWTRY.t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96200" y="152400"/>
            <a:ext cx="1341438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" y="1417638"/>
            <a:ext cx="8765177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515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0A48B5"/>
                </a:solidFill>
                <a:latin typeface="Minion Pro" pitchFamily="-65" charset="0"/>
                <a:ea typeface="Minion Pro" pitchFamily="-65" charset="0"/>
                <a:cs typeface="Minion Pro" pitchFamily="-65" charset="0"/>
              </a:rPr>
              <a:t>The State of Rural -</a:t>
            </a:r>
            <a:endParaRPr lang="en-US" sz="4000" dirty="0"/>
          </a:p>
        </p:txBody>
      </p:sp>
      <p:pic>
        <p:nvPicPr>
          <p:cNvPr id="6" name="Picture 1" descr="LOGONEWTRY.t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96200" y="152400"/>
            <a:ext cx="1341438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4" y="1319213"/>
            <a:ext cx="8634549" cy="539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222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0A48B5"/>
                </a:solidFill>
                <a:latin typeface="Minion Pro" pitchFamily="-65" charset="0"/>
                <a:ea typeface="Minion Pro" pitchFamily="-65" charset="0"/>
                <a:cs typeface="Minion Pro" pitchFamily="-65" charset="0"/>
              </a:rPr>
              <a:t>The State of Rural -</a:t>
            </a:r>
            <a:endParaRPr lang="en-US" sz="4000" dirty="0"/>
          </a:p>
        </p:txBody>
      </p:sp>
      <p:pic>
        <p:nvPicPr>
          <p:cNvPr id="6" name="Picture 1" descr="LOGONEWTRY.t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96200" y="152400"/>
            <a:ext cx="1341438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9" y="1319213"/>
            <a:ext cx="8608421" cy="536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188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0A48B5"/>
                </a:solidFill>
                <a:latin typeface="Minion Pro" pitchFamily="-65" charset="0"/>
                <a:ea typeface="Minion Pro" pitchFamily="-65" charset="0"/>
                <a:cs typeface="Minion Pro" pitchFamily="-65" charset="0"/>
              </a:rPr>
              <a:t>The State of Rural -</a:t>
            </a:r>
            <a:endParaRPr lang="en-US" sz="4000" dirty="0"/>
          </a:p>
        </p:txBody>
      </p:sp>
      <p:pic>
        <p:nvPicPr>
          <p:cNvPr id="6" name="Picture 1" descr="LOGONEWTRY.t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96200" y="152400"/>
            <a:ext cx="1341438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8434"/>
            <a:ext cx="9037638" cy="337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82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829491" y="182997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00C5"/>
                </a:solidFill>
              </a:rPr>
              <a:t>Future of Rural Banking Symposium:</a:t>
            </a:r>
            <a:br>
              <a:rPr lang="en-US" sz="3600" b="1" dirty="0">
                <a:solidFill>
                  <a:srgbClr val="0000C5"/>
                </a:solidFill>
              </a:rPr>
            </a:br>
            <a:r>
              <a:rPr lang="en-US" sz="3600" b="1" dirty="0">
                <a:solidFill>
                  <a:srgbClr val="0000C5"/>
                </a:solidFill>
              </a:rPr>
              <a:t>A State of Rural North Carolina Report</a:t>
            </a:r>
            <a:br>
              <a:rPr lang="en-US" sz="3600" b="1" dirty="0">
                <a:solidFill>
                  <a:srgbClr val="0000C5"/>
                </a:solidFill>
              </a:rPr>
            </a:br>
            <a:endParaRPr lang="en-US" sz="36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Patrick Woodie, President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The Rural Center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February 16, 2017</a:t>
            </a:r>
          </a:p>
        </p:txBody>
      </p:sp>
    </p:spTree>
    <p:extLst>
      <p:ext uri="{BB962C8B-B14F-4D97-AF65-F5344CB8AC3E}">
        <p14:creationId xmlns:p14="http://schemas.microsoft.com/office/powerpoint/2010/main" val="2047852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0A48B5"/>
                </a:solidFill>
                <a:latin typeface="Minion Pro" pitchFamily="-65" charset="0"/>
                <a:ea typeface="Minion Pro" pitchFamily="-65" charset="0"/>
                <a:cs typeface="Minion Pro" pitchFamily="-65" charset="0"/>
              </a:rPr>
              <a:t>The State of Rural -</a:t>
            </a:r>
            <a:endParaRPr lang="en-US" sz="4000" dirty="0"/>
          </a:p>
        </p:txBody>
      </p:sp>
      <p:pic>
        <p:nvPicPr>
          <p:cNvPr id="6" name="Picture 1" descr="LOGONEWTRY.t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96200" y="152400"/>
            <a:ext cx="1341438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" y="1319214"/>
            <a:ext cx="8673737" cy="539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334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0A48B5"/>
                </a:solidFill>
                <a:latin typeface="Minion Pro" pitchFamily="-65" charset="0"/>
                <a:ea typeface="Minion Pro" pitchFamily="-65" charset="0"/>
                <a:cs typeface="Minion Pro" pitchFamily="-65" charset="0"/>
              </a:rPr>
              <a:t>The State of Rural -</a:t>
            </a:r>
            <a:endParaRPr lang="en-US" sz="4000" dirty="0"/>
          </a:p>
        </p:txBody>
      </p:sp>
      <p:pic>
        <p:nvPicPr>
          <p:cNvPr id="6" name="Picture 1" descr="LOGONEWTRY.t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96200" y="152400"/>
            <a:ext cx="1341438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9214"/>
            <a:ext cx="8882743" cy="538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388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0A48B5"/>
                </a:solidFill>
                <a:latin typeface="Minion Pro" pitchFamily="-65" charset="0"/>
                <a:ea typeface="Minion Pro" pitchFamily="-65" charset="0"/>
                <a:cs typeface="Minion Pro" pitchFamily="-65" charset="0"/>
              </a:rPr>
              <a:t>The State of Rural -</a:t>
            </a:r>
            <a:endParaRPr lang="en-US" sz="4000" dirty="0"/>
          </a:p>
        </p:txBody>
      </p:sp>
      <p:pic>
        <p:nvPicPr>
          <p:cNvPr id="6" name="Picture 1" descr="LOGONEWTRY.t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96200" y="152400"/>
            <a:ext cx="1341438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1319213"/>
            <a:ext cx="8946198" cy="539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78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0" descr="NCRuralCenter-Logo-1987(2) copy.pd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981200" y="-5486400"/>
            <a:ext cx="13411200" cy="176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0247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en-US" b="1" dirty="0">
                <a:solidFill>
                  <a:srgbClr val="0A48B5"/>
                </a:solidFill>
                <a:latin typeface="Minion Pro" pitchFamily="-65" charset="0"/>
                <a:ea typeface="Minion Pro" pitchFamily="-65" charset="0"/>
                <a:cs typeface="Minion Pro" pitchFamily="-65" charset="0"/>
              </a:rPr>
            </a:br>
            <a:r>
              <a:rPr lang="en-US" b="1" dirty="0">
                <a:solidFill>
                  <a:srgbClr val="0A48B5"/>
                </a:solidFill>
                <a:latin typeface="Minion Pro" pitchFamily="-65" charset="0"/>
                <a:ea typeface="Minion Pro" pitchFamily="-65" charset="0"/>
                <a:cs typeface="Minion Pro" pitchFamily="-65" charset="0"/>
              </a:rPr>
              <a:t>About us</a:t>
            </a:r>
            <a:br>
              <a:rPr lang="en-US" b="1" dirty="0">
                <a:solidFill>
                  <a:srgbClr val="0A48B5"/>
                </a:solidFill>
                <a:latin typeface="Minion Pro" pitchFamily="-65" charset="0"/>
                <a:ea typeface="Minion Pro" pitchFamily="-65" charset="0"/>
                <a:cs typeface="Minion Pro" pitchFamily="-65" charset="0"/>
              </a:rPr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Minion Pro"/>
                <a:ea typeface="ＭＳ Ｐゴシック" pitchFamily="-101" charset="-128"/>
                <a:cs typeface="ＭＳ Ｐゴシック" pitchFamily="-101" charset="-128"/>
              </a:rPr>
              <a:t>Private 501(c)3 non-profit celebrating our 30</a:t>
            </a:r>
            <a:r>
              <a:rPr lang="en-US" baseline="30000" dirty="0">
                <a:solidFill>
                  <a:prstClr val="black"/>
                </a:solidFill>
                <a:latin typeface="Minion Pro"/>
                <a:ea typeface="ＭＳ Ｐゴシック" pitchFamily="-101" charset="-128"/>
                <a:cs typeface="ＭＳ Ｐゴシック" pitchFamily="-101" charset="-128"/>
              </a:rPr>
              <a:t>th</a:t>
            </a:r>
            <a:r>
              <a:rPr lang="en-US" dirty="0">
                <a:solidFill>
                  <a:prstClr val="black"/>
                </a:solidFill>
                <a:latin typeface="Minion Pro"/>
                <a:ea typeface="ＭＳ Ｐゴシック" pitchFamily="-101" charset="-128"/>
                <a:cs typeface="ＭＳ Ｐゴシック" pitchFamily="-101" charset="-128"/>
              </a:rPr>
              <a:t> anniversary in 2017 </a:t>
            </a:r>
          </a:p>
          <a:p>
            <a:pPr marL="457200" lvl="1" indent="0">
              <a:spcBef>
                <a:spcPts val="800"/>
              </a:spcBef>
              <a:buNone/>
              <a:defRPr/>
            </a:pPr>
            <a:endParaRPr lang="en-US" sz="1600" dirty="0">
              <a:solidFill>
                <a:prstClr val="black"/>
              </a:solidFill>
              <a:latin typeface="Minion Pro"/>
              <a:ea typeface="ＭＳ Ｐゴシック" pitchFamily="-101" charset="-128"/>
              <a:cs typeface="ＭＳ Ｐゴシック" pitchFamily="-101" charset="-128"/>
            </a:endParaRPr>
          </a:p>
          <a:p>
            <a:pPr marL="739775" lvl="1" indent="-282575"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en-US" i="1" dirty="0">
                <a:solidFill>
                  <a:prstClr val="black"/>
                </a:solidFill>
                <a:latin typeface="Minion Pro"/>
                <a:ea typeface="ＭＳ Ｐゴシック" pitchFamily="-101" charset="-128"/>
                <a:cs typeface="ＭＳ Ｐゴシック" pitchFamily="-101" charset="-128"/>
              </a:rPr>
              <a:t>Our mission is to develop, promote and implement sound economic strategies to improve the quality of life of rural North Carolinians, with a special emphasis on individuals with low to moderate incomes and communities with limited resources. </a:t>
            </a:r>
          </a:p>
          <a:p>
            <a:pPr marL="739775" lvl="1" indent="-282575">
              <a:spcBef>
                <a:spcPts val="800"/>
              </a:spcBef>
              <a:buFont typeface="Arial" pitchFamily="34" charset="0"/>
              <a:buChar char="•"/>
              <a:defRPr/>
            </a:pPr>
            <a:endParaRPr lang="en-US" dirty="0">
              <a:solidFill>
                <a:prstClr val="black"/>
              </a:solidFill>
              <a:latin typeface="Minion Pro"/>
              <a:ea typeface="ＭＳ Ｐゴシック" pitchFamily="-101" charset="-128"/>
              <a:cs typeface="ＭＳ Ｐゴシック" pitchFamily="-101" charset="-128"/>
            </a:endParaRPr>
          </a:p>
          <a:p>
            <a:pPr marL="739775" lvl="1" indent="-282575">
              <a:spcBef>
                <a:spcPts val="800"/>
              </a:spcBef>
              <a:buFont typeface="Arial" pitchFamily="34" charset="0"/>
              <a:buChar char="•"/>
              <a:defRPr/>
            </a:pPr>
            <a:endParaRPr lang="en-US" dirty="0">
              <a:solidFill>
                <a:prstClr val="black"/>
              </a:solidFill>
              <a:latin typeface="Minion Pro"/>
              <a:ea typeface="ＭＳ Ｐゴシック" pitchFamily="-101" charset="-128"/>
              <a:cs typeface="ＭＳ Ｐゴシック" pitchFamily="-101" charset="-128"/>
            </a:endParaRPr>
          </a:p>
          <a:p>
            <a:endParaRPr lang="en-US" dirty="0"/>
          </a:p>
        </p:txBody>
      </p:sp>
      <p:pic>
        <p:nvPicPr>
          <p:cNvPr id="6" name="Picture 1" descr="LOGONEWTRY.t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96200" y="152400"/>
            <a:ext cx="1341438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2597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0A48B5"/>
                </a:solidFill>
                <a:latin typeface="Minion Pro" pitchFamily="-65" charset="0"/>
                <a:ea typeface="Minion Pro" pitchFamily="-65" charset="0"/>
                <a:cs typeface="Minion Pro" pitchFamily="-65" charset="0"/>
              </a:rPr>
              <a:t>About us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Leadership Development &amp; Community Engagement</a:t>
            </a:r>
          </a:p>
          <a:p>
            <a:r>
              <a:rPr lang="en-US" dirty="0"/>
              <a:t>Advocacy, Policy &amp; Research</a:t>
            </a:r>
          </a:p>
          <a:p>
            <a:r>
              <a:rPr lang="en-US" dirty="0"/>
              <a:t>Small Business Lending &amp; Development</a:t>
            </a:r>
          </a:p>
          <a:p>
            <a:pPr lvl="1"/>
            <a:r>
              <a:rPr lang="en-US" dirty="0"/>
              <a:t>Lending/investment programs include: </a:t>
            </a:r>
          </a:p>
          <a:p>
            <a:pPr lvl="2"/>
            <a:r>
              <a:rPr lang="en-US" dirty="0"/>
              <a:t>Microenterprise Loan Program – direct lending</a:t>
            </a:r>
          </a:p>
          <a:p>
            <a:pPr lvl="2"/>
            <a:r>
              <a:rPr lang="en-US" dirty="0"/>
              <a:t>Capital Access Program (CAP) – lending support</a:t>
            </a:r>
          </a:p>
          <a:p>
            <a:pPr lvl="2"/>
            <a:r>
              <a:rPr lang="en-US" dirty="0"/>
              <a:t>Loan Participation Program (LPP) – lending support</a:t>
            </a:r>
          </a:p>
          <a:p>
            <a:pPr lvl="2"/>
            <a:r>
              <a:rPr lang="en-US" dirty="0"/>
              <a:t>Fund of Funds Program (FoF) – investment support</a:t>
            </a:r>
          </a:p>
        </p:txBody>
      </p:sp>
      <p:pic>
        <p:nvPicPr>
          <p:cNvPr id="6" name="Picture 1" descr="LOGONEWTRY.t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96200" y="152400"/>
            <a:ext cx="1341438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95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0A48B5"/>
                </a:solidFill>
                <a:latin typeface="Minion Pro" pitchFamily="-65" charset="0"/>
                <a:ea typeface="Minion Pro" pitchFamily="-65" charset="0"/>
                <a:cs typeface="Minion Pro" pitchFamily="-65" charset="0"/>
              </a:rPr>
              <a:t>Definition of rural</a:t>
            </a:r>
            <a:endParaRPr lang="en-US" sz="4000" dirty="0"/>
          </a:p>
        </p:txBody>
      </p:sp>
      <p:pic>
        <p:nvPicPr>
          <p:cNvPr id="6" name="Picture 1" descr="LOGONEWTRY.t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96200" y="152400"/>
            <a:ext cx="1341438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jgray\Downloads\Rural Center County Classification Map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8823" y="1196975"/>
            <a:ext cx="8386354" cy="54207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7990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0A48B5"/>
                </a:solidFill>
                <a:latin typeface="Minion Pro" pitchFamily="-65" charset="0"/>
                <a:ea typeface="Minion Pro" pitchFamily="-65" charset="0"/>
                <a:cs typeface="Minion Pro" pitchFamily="-65" charset="0"/>
              </a:rPr>
              <a:t>The State of Rural -</a:t>
            </a:r>
            <a:endParaRPr lang="en-US" sz="4000" dirty="0"/>
          </a:p>
        </p:txBody>
      </p:sp>
      <p:pic>
        <p:nvPicPr>
          <p:cNvPr id="6" name="Picture 1" descr="LOGONEWTRY.t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96200" y="152400"/>
            <a:ext cx="1341438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1" y="1319214"/>
            <a:ext cx="8634549" cy="542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4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0A48B5"/>
                </a:solidFill>
                <a:latin typeface="Minion Pro" pitchFamily="-65" charset="0"/>
                <a:ea typeface="Minion Pro" pitchFamily="-65" charset="0"/>
                <a:cs typeface="Minion Pro" pitchFamily="-65" charset="0"/>
              </a:rPr>
              <a:t>The State of Rural -</a:t>
            </a:r>
            <a:endParaRPr lang="en-US" sz="4000" dirty="0"/>
          </a:p>
        </p:txBody>
      </p:sp>
      <p:pic>
        <p:nvPicPr>
          <p:cNvPr id="6" name="Picture 1" descr="LOGONEWTRY.t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96200" y="152400"/>
            <a:ext cx="1341438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9" y="1319213"/>
            <a:ext cx="8569233" cy="534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87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0A48B5"/>
                </a:solidFill>
                <a:latin typeface="Minion Pro" pitchFamily="-65" charset="0"/>
                <a:ea typeface="Minion Pro" pitchFamily="-65" charset="0"/>
                <a:cs typeface="Minion Pro" pitchFamily="-65" charset="0"/>
              </a:rPr>
              <a:t>The State of Rural -</a:t>
            </a:r>
            <a:endParaRPr lang="en-US" sz="4000" dirty="0"/>
          </a:p>
        </p:txBody>
      </p:sp>
      <p:pic>
        <p:nvPicPr>
          <p:cNvPr id="6" name="Picture 1" descr="LOGONEWTRY.t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96200" y="152400"/>
            <a:ext cx="1341438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1" y="1319214"/>
            <a:ext cx="8647612" cy="539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569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0A48B5"/>
                </a:solidFill>
                <a:latin typeface="Minion Pro" pitchFamily="-65" charset="0"/>
                <a:ea typeface="Minion Pro" pitchFamily="-65" charset="0"/>
                <a:cs typeface="Minion Pro" pitchFamily="-65" charset="0"/>
              </a:rPr>
              <a:t>The State of Rural -</a:t>
            </a:r>
            <a:endParaRPr lang="en-US" sz="4000" dirty="0"/>
          </a:p>
        </p:txBody>
      </p:sp>
      <p:pic>
        <p:nvPicPr>
          <p:cNvPr id="6" name="Picture 1" descr="LOGONEWTRY.t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96200" y="152400"/>
            <a:ext cx="1341438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Content Placeholder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2107667"/>
              </p:ext>
            </p:extLst>
          </p:nvPr>
        </p:nvGraphicFramePr>
        <p:xfrm>
          <a:off x="130630" y="1319213"/>
          <a:ext cx="8907008" cy="5368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Acrobat Document" r:id="rId4" imgW="11658465" imgH="7543775" progId="AcroExch.Document.DC">
                  <p:embed/>
                </p:oleObj>
              </mc:Choice>
              <mc:Fallback>
                <p:oleObj name="Acrobat Document" r:id="rId4" imgW="11658465" imgH="7543775" progId="AcroExch.Document.DC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0630" y="1319213"/>
                        <a:ext cx="8907008" cy="53689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2917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1930</TotalTime>
  <Words>215</Words>
  <Application>Microsoft Office PowerPoint</Application>
  <PresentationFormat>On-screen Show (4:3)</PresentationFormat>
  <Paragraphs>36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ＭＳ Ｐゴシック</vt:lpstr>
      <vt:lpstr>Arial</vt:lpstr>
      <vt:lpstr>Calibri</vt:lpstr>
      <vt:lpstr>Minion Pro</vt:lpstr>
      <vt:lpstr>Office Theme</vt:lpstr>
      <vt:lpstr>Acrobat Document</vt:lpstr>
      <vt:lpstr>PowerPoint Presentation</vt:lpstr>
      <vt:lpstr>Future of Rural Banking Symposium: A State of Rural North Carolina Report </vt:lpstr>
      <vt:lpstr> About us </vt:lpstr>
      <vt:lpstr>About us</vt:lpstr>
      <vt:lpstr>Definition of rural</vt:lpstr>
      <vt:lpstr>The State of Rural -</vt:lpstr>
      <vt:lpstr>The State of Rural -</vt:lpstr>
      <vt:lpstr>The State of Rural -</vt:lpstr>
      <vt:lpstr>The State of Rural -</vt:lpstr>
      <vt:lpstr>The State of Rural -</vt:lpstr>
      <vt:lpstr>The State of Rural -</vt:lpstr>
      <vt:lpstr>The State of Rural -</vt:lpstr>
      <vt:lpstr>The State of Rural -</vt:lpstr>
      <vt:lpstr>The State of Rural -</vt:lpstr>
      <vt:lpstr>The State of Rural -</vt:lpstr>
      <vt:lpstr>The State of Rural -</vt:lpstr>
      <vt:lpstr>The State of Rural -</vt:lpstr>
      <vt:lpstr>The State of Rural -</vt:lpstr>
      <vt:lpstr>The State of Rural -</vt:lpstr>
      <vt:lpstr>The State of Rural -</vt:lpstr>
      <vt:lpstr>The State of Rural -</vt:lpstr>
      <vt:lpstr>The State of Rural -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Gray</dc:creator>
  <cp:lastModifiedBy>Tanya Wolfram</cp:lastModifiedBy>
  <cp:revision>114</cp:revision>
  <cp:lastPrinted>2017-02-14T17:12:04Z</cp:lastPrinted>
  <dcterms:created xsi:type="dcterms:W3CDTF">2016-07-19T19:00:15Z</dcterms:created>
  <dcterms:modified xsi:type="dcterms:W3CDTF">2017-02-15T15:03:44Z</dcterms:modified>
</cp:coreProperties>
</file>